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0" r:id="rId1"/>
  </p:sldMasterIdLst>
  <p:notesMasterIdLst>
    <p:notesMasterId r:id="rId30"/>
  </p:notesMasterIdLst>
  <p:sldIdLst>
    <p:sldId id="513" r:id="rId2"/>
    <p:sldId id="730" r:id="rId3"/>
    <p:sldId id="747" r:id="rId4"/>
    <p:sldId id="763" r:id="rId5"/>
    <p:sldId id="735" r:id="rId6"/>
    <p:sldId id="736" r:id="rId7"/>
    <p:sldId id="745" r:id="rId8"/>
    <p:sldId id="777" r:id="rId9"/>
    <p:sldId id="758" r:id="rId10"/>
    <p:sldId id="760" r:id="rId11"/>
    <p:sldId id="759" r:id="rId12"/>
    <p:sldId id="833" r:id="rId13"/>
    <p:sldId id="880" r:id="rId14"/>
    <p:sldId id="881" r:id="rId15"/>
    <p:sldId id="882" r:id="rId16"/>
    <p:sldId id="883" r:id="rId17"/>
    <p:sldId id="884" r:id="rId18"/>
    <p:sldId id="885" r:id="rId19"/>
    <p:sldId id="886" r:id="rId20"/>
    <p:sldId id="887" r:id="rId21"/>
    <p:sldId id="888" r:id="rId22"/>
    <p:sldId id="889" r:id="rId23"/>
    <p:sldId id="890" r:id="rId24"/>
    <p:sldId id="771" r:id="rId25"/>
    <p:sldId id="630" r:id="rId26"/>
    <p:sldId id="891" r:id="rId27"/>
    <p:sldId id="892" r:id="rId28"/>
    <p:sldId id="291" r:id="rId29"/>
  </p:sldIdLst>
  <p:sldSz cx="9144000" cy="5143500" type="screen16x9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336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Barbara Reif" initials="BR" lastIdx="3" clrIdx="0"/>
  <p:cmAuthor id="1" name="Jane Gibbons -X (jagibbon - DEL ORO CONSULTING INC at Cisco)" initials="JG-(-DOCIaC" lastIdx="28" clrIdx="1">
    <p:extLst/>
  </p:cmAuthor>
  <p:cmAuthor id="2" name="Bob Vachon" initials="BV" lastIdx="24" clrIdx="2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00"/>
    <a:srgbClr val="0000CC"/>
    <a:srgbClr val="000099"/>
    <a:srgbClr val="CC99FF"/>
    <a:srgbClr val="CCCC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0823" autoAdjust="0"/>
    <p:restoredTop sz="69219" autoAdjust="0"/>
  </p:normalViewPr>
  <p:slideViewPr>
    <p:cSldViewPr snapToGrid="0" showGuides="1">
      <p:cViewPr varScale="1">
        <p:scale>
          <a:sx n="147" d="100"/>
          <a:sy n="147" d="100"/>
        </p:scale>
        <p:origin x="-1242" y="-96"/>
      </p:cViewPr>
      <p:guideLst>
        <p:guide orient="horz" pos="1620"/>
        <p:guide pos="33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1" d="100"/>
        <a:sy n="111" d="100"/>
      </p:scale>
      <p:origin x="0" y="-5120"/>
    </p:cViewPr>
  </p:sorterViewPr>
  <p:notesViewPr>
    <p:cSldViewPr snapToGrid="0">
      <p:cViewPr varScale="1">
        <p:scale>
          <a:sx n="83" d="100"/>
          <a:sy n="83" d="100"/>
        </p:scale>
        <p:origin x="-3828" y="-90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6337D9-3022-3D41-8D8A-BDF2F3B0DD8E}" type="datetimeFigureOut">
              <a:rPr lang="en-US" smtClean="0"/>
              <a:pPr/>
              <a:t>11/26/2018</a:t>
            </a:fld>
            <a:endParaRPr lang="es-E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41018C-6CAF-B84E-B92C-ECB119457FBA}" type="slidenum">
              <a:rPr lang="en-US" smtClean="0"/>
              <a:pPr/>
              <a:t>‹#›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xmlns="" val="19375648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s-ES" b="0" dirty="0"/>
              <a:t>Cisco Networking Academy Program</a:t>
            </a:r>
          </a:p>
          <a:p>
            <a:pPr>
              <a:buFontTx/>
              <a:buNone/>
            </a:pPr>
            <a:r>
              <a:rPr lang="es-ES" b="0" dirty="0"/>
              <a:t>Introducción a Internet de las cosas v. 2.0</a:t>
            </a:r>
          </a:p>
          <a:p>
            <a:pPr>
              <a:buFontTx/>
              <a:buNone/>
            </a:pPr>
            <a:r>
              <a:rPr lang="es-ES" sz="1200" b="0" dirty="0"/>
              <a:t>Capítulo 6: oportunidades de negocios y educación</a:t>
            </a:r>
            <a:endParaRPr lang="es-ES" b="0" dirty="0"/>
          </a:p>
          <a:p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1018C-6CAF-B84E-B92C-ECB119457FBA}" type="slidenum">
              <a:rPr lang="en-US" smtClean="0"/>
              <a:pPr/>
              <a:t>1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xmlns="" val="302554210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1"/>
          <p:cNvSpPr txBox="1">
            <a:spLocks noGrp="1" noChangeArrowheads="1"/>
          </p:cNvSpPr>
          <p:nvPr/>
        </p:nvSpPr>
        <p:spPr bwMode="auto">
          <a:xfrm>
            <a:off x="5929313" y="8680450"/>
            <a:ext cx="812800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819" tIns="0" rIns="18819" bIns="0" anchor="b"/>
          <a:lstStyle>
            <a:lvl1pPr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/>
            <a:fld id="{7C839C26-801B-42B6-A101-60F37FE2B0A8}" type="slidenum">
              <a:rPr lang="en-US" sz="800" b="0"/>
              <a:pPr algn="r"/>
              <a:t>10</a:t>
            </a:fld>
            <a:endParaRPr lang="es-ES" sz="800" b="0" dirty="0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Tx/>
              <a:buNone/>
            </a:pPr>
            <a:r>
              <a:rPr lang="es-ES" b="0" dirty="0"/>
              <a:t>Cisco Networking Academy Program</a:t>
            </a:r>
          </a:p>
          <a:p>
            <a:pPr>
              <a:buFontTx/>
              <a:buNone/>
            </a:pPr>
            <a:r>
              <a:rPr lang="es-ES" b="0" dirty="0"/>
              <a:t>Introducción al Internet de las Cosas</a:t>
            </a:r>
          </a:p>
          <a:p>
            <a:pPr>
              <a:buFontTx/>
              <a:buNone/>
            </a:pPr>
            <a:r>
              <a:rPr lang="es-ES" b="0" dirty="0"/>
              <a:t>Capítulo 6: oportunidades de negocios y educación</a:t>
            </a:r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xmlns="" val="102475214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s-ES" sz="1200" b="0" dirty="0"/>
              <a:t>6 Oportunidades de negocios y educación</a:t>
            </a:r>
            <a:endParaRPr lang="es-ES" b="0" dirty="0"/>
          </a:p>
          <a:p>
            <a:pPr>
              <a:buFontTx/>
              <a:buNone/>
            </a:pPr>
            <a:r>
              <a:rPr lang="es-ES" sz="1200" b="0" dirty="0"/>
              <a:t>6.1 – ¿A dónde puedo ir desde aquí?</a:t>
            </a:r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1018C-6CAF-B84E-B92C-ECB119457FBA}" type="slidenum">
              <a:rPr lang="en-US" smtClean="0"/>
              <a:pPr/>
              <a:t>11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xmlns="" val="6255296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826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826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04267211-205D-47E8-9F29-7E4C01D43DC3}" type="slidenum">
              <a:rPr lang="en-US" altLang="en-US" sz="800" smtClean="0"/>
              <a:pPr/>
              <a:t>12</a:t>
            </a:fld>
            <a:endParaRPr lang="es-ES" altLang="en-US" sz="800" dirty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s-ES" sz="1200" kern="1200" dirty="0">
                <a:solidFill>
                  <a:schemeClr val="tx1"/>
                </a:solidFill>
                <a:latin typeface="Arial" charset="0"/>
              </a:rPr>
              <a:t>6.1 – ¿A dónde puedo ir desde aquí?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s-ES" dirty="0">
                <a:latin typeface="Arial" charset="0"/>
              </a:rPr>
              <a:t>6.1.1 – Desafíos y oportunidades en el mundo digital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s-ES" dirty="0">
                <a:latin typeface="Arial" charset="0"/>
              </a:rPr>
              <a:t>6.1.1.1 – Transformarse en un consumidor informado</a:t>
            </a:r>
          </a:p>
          <a:p>
            <a:pPr>
              <a:lnSpc>
                <a:spcPct val="80000"/>
              </a:lnSpc>
              <a:buFontTx/>
              <a:buNone/>
            </a:pP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xmlns="" val="78983217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826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826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04267211-205D-47E8-9F29-7E4C01D43DC3}" type="slidenum">
              <a:rPr lang="en-US" altLang="en-US" sz="800" smtClean="0"/>
              <a:pPr/>
              <a:t>13</a:t>
            </a:fld>
            <a:endParaRPr lang="es-ES" altLang="en-US" sz="800" dirty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s-ES" sz="1200" kern="1200" dirty="0">
                <a:solidFill>
                  <a:schemeClr val="tx1"/>
                </a:solidFill>
                <a:latin typeface="Arial" charset="0"/>
              </a:rPr>
              <a:t>6.1 – ¿A dónde puedo ir desde aquí?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s-ES" dirty="0">
                <a:latin typeface="Arial" charset="0"/>
              </a:rPr>
              <a:t>6.1.1 – Desafíos y oportunidades en el mundo digital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s-ES" dirty="0">
                <a:latin typeface="Arial" charset="0"/>
              </a:rPr>
              <a:t>6.1.1.2 – Desafíos en el mundo digitalizado</a:t>
            </a:r>
          </a:p>
          <a:p>
            <a:pPr>
              <a:lnSpc>
                <a:spcPct val="80000"/>
              </a:lnSpc>
              <a:buFontTx/>
              <a:buNone/>
            </a:pP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xmlns="" val="132951014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826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826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04267211-205D-47E8-9F29-7E4C01D43DC3}" type="slidenum">
              <a:rPr lang="en-US" altLang="en-US" sz="800" smtClean="0"/>
              <a:pPr/>
              <a:t>14</a:t>
            </a:fld>
            <a:endParaRPr lang="es-ES" altLang="en-US" sz="800" dirty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s-ES" sz="1200" kern="1200" dirty="0">
                <a:solidFill>
                  <a:schemeClr val="tx1"/>
                </a:solidFill>
                <a:latin typeface="Arial" charset="0"/>
              </a:rPr>
              <a:t>6.1 – ¿A dónde puedo ir desde aquí?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s-ES" dirty="0">
                <a:latin typeface="Arial" charset="0"/>
              </a:rPr>
              <a:t>6.1.1 – Desafíos y oportunidades en el mundo digital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s-ES" dirty="0">
                <a:latin typeface="Arial" charset="0"/>
              </a:rPr>
              <a:t>6.1.1.3 – El mercado laboral en evolución</a:t>
            </a:r>
          </a:p>
          <a:p>
            <a:pPr>
              <a:lnSpc>
                <a:spcPct val="80000"/>
              </a:lnSpc>
              <a:buFontTx/>
              <a:buNone/>
            </a:pP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xmlns="" val="290377807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826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826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04267211-205D-47E8-9F29-7E4C01D43DC3}" type="slidenum">
              <a:rPr lang="en-US" altLang="en-US" sz="800" smtClean="0"/>
              <a:pPr/>
              <a:t>15</a:t>
            </a:fld>
            <a:endParaRPr lang="es-ES" altLang="en-US" sz="800" dirty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s-ES" sz="1200" kern="1200" dirty="0">
                <a:solidFill>
                  <a:schemeClr val="tx1"/>
                </a:solidFill>
                <a:latin typeface="Arial" charset="0"/>
              </a:rPr>
              <a:t>6.1 – ¿A dónde puedo ir desde aquí?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s-ES" dirty="0">
                <a:latin typeface="Arial" charset="0"/>
              </a:rPr>
              <a:t>6.1.1 – Desafíos y oportunidades en el mundo digital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s-ES" dirty="0">
                <a:latin typeface="Arial" charset="0"/>
              </a:rPr>
              <a:t>6.1.1.3 – El mercado laboral en evolución</a:t>
            </a:r>
          </a:p>
          <a:p>
            <a:pPr>
              <a:lnSpc>
                <a:spcPct val="80000"/>
              </a:lnSpc>
              <a:buFontTx/>
              <a:buNone/>
            </a:pP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xmlns="" val="359474700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826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826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04267211-205D-47E8-9F29-7E4C01D43DC3}" type="slidenum">
              <a:rPr lang="en-US" altLang="en-US" sz="800" smtClean="0"/>
              <a:pPr/>
              <a:t>16</a:t>
            </a:fld>
            <a:endParaRPr lang="es-ES" altLang="en-US" sz="800" dirty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s-ES" sz="1200" kern="1200" dirty="0">
                <a:solidFill>
                  <a:schemeClr val="tx1"/>
                </a:solidFill>
                <a:latin typeface="Arial" charset="0"/>
              </a:rPr>
              <a:t>6.1 – ¿A dónde puedo ir desde aquí?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s-ES" dirty="0">
                <a:latin typeface="Arial" charset="0"/>
              </a:rPr>
              <a:t>6.1.1 – Desafíos y oportunidades en el mundo digital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s-ES" dirty="0">
                <a:latin typeface="Arial" charset="0"/>
              </a:rPr>
              <a:t>6.1.1.4 – ¡Se necesitan emprendedores!</a:t>
            </a:r>
          </a:p>
          <a:p>
            <a:pPr>
              <a:lnSpc>
                <a:spcPct val="80000"/>
              </a:lnSpc>
              <a:buFontTx/>
              <a:buNone/>
            </a:pP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xmlns="" val="135475071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826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826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04267211-205D-47E8-9F29-7E4C01D43DC3}" type="slidenum">
              <a:rPr lang="en-US" altLang="en-US" sz="800" smtClean="0"/>
              <a:pPr/>
              <a:t>17</a:t>
            </a:fld>
            <a:endParaRPr lang="es-ES" altLang="en-US" sz="800" dirty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s-ES" sz="1200" kern="1200" dirty="0">
                <a:solidFill>
                  <a:schemeClr val="tx1"/>
                </a:solidFill>
                <a:latin typeface="Arial" charset="0"/>
              </a:rPr>
              <a:t>6.1 – ¿A dónde puedo ir desde aquí?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s-ES" dirty="0">
                <a:latin typeface="Arial" charset="0"/>
              </a:rPr>
              <a:t>6.1.1 – Desafíos y oportunidades en el mundo digital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s-ES" dirty="0">
                <a:latin typeface="Arial" charset="0"/>
              </a:rPr>
              <a:t>6.1.1.5 – Aprendizaje permanente</a:t>
            </a:r>
          </a:p>
          <a:p>
            <a:pPr>
              <a:lnSpc>
                <a:spcPct val="80000"/>
              </a:lnSpc>
              <a:buFontTx/>
              <a:buNone/>
            </a:pP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xmlns="" val="13072775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826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826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04267211-205D-47E8-9F29-7E4C01D43DC3}" type="slidenum">
              <a:rPr lang="en-US" altLang="en-US" sz="800" smtClean="0"/>
              <a:pPr/>
              <a:t>18</a:t>
            </a:fld>
            <a:endParaRPr lang="es-ES" altLang="en-US" sz="800" dirty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s-ES" sz="1200" kern="1200" dirty="0">
                <a:solidFill>
                  <a:schemeClr val="tx1"/>
                </a:solidFill>
                <a:latin typeface="Arial" charset="0"/>
              </a:rPr>
              <a:t>6.1 – ¿A dónde puedo ir desde aquí?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s-ES" dirty="0">
                <a:latin typeface="Arial" charset="0"/>
              </a:rPr>
              <a:t>6.1.2 – Oportunidades profesionales y de educación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s-ES" dirty="0">
                <a:latin typeface="Arial" charset="0"/>
              </a:rPr>
              <a:t>6.1.2.1 – Cisco Networking Academy</a:t>
            </a:r>
          </a:p>
          <a:p>
            <a:pPr>
              <a:lnSpc>
                <a:spcPct val="80000"/>
              </a:lnSpc>
              <a:buFontTx/>
              <a:buNone/>
            </a:pP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xmlns="" val="247517595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826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826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04267211-205D-47E8-9F29-7E4C01D43DC3}" type="slidenum">
              <a:rPr lang="en-US" altLang="en-US" sz="800" smtClean="0"/>
              <a:pPr/>
              <a:t>19</a:t>
            </a:fld>
            <a:endParaRPr lang="es-ES" altLang="en-US" sz="800" dirty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s-ES" sz="1200" kern="1200" dirty="0">
                <a:solidFill>
                  <a:schemeClr val="tx1"/>
                </a:solidFill>
                <a:latin typeface="Arial" charset="0"/>
              </a:rPr>
              <a:t>6.1 – ¿A dónde puedo ir desde aquí?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s-ES" dirty="0">
                <a:latin typeface="Arial" charset="0"/>
              </a:rPr>
              <a:t>6.1.2 – Oportunidades profesionales y de educación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s-ES" dirty="0">
                <a:latin typeface="Arial" charset="0"/>
              </a:rPr>
              <a:t>6.1.2.2 – Currículo de Networking Academy</a:t>
            </a:r>
          </a:p>
          <a:p>
            <a:pPr>
              <a:lnSpc>
                <a:spcPct val="80000"/>
              </a:lnSpc>
              <a:buFontTx/>
              <a:buNone/>
            </a:pP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xmlns="" val="9365908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1"/>
          <p:cNvSpPr txBox="1">
            <a:spLocks noGrp="1" noChangeArrowheads="1"/>
          </p:cNvSpPr>
          <p:nvPr/>
        </p:nvSpPr>
        <p:spPr bwMode="auto">
          <a:xfrm>
            <a:off x="5929313" y="8680450"/>
            <a:ext cx="812800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819" tIns="0" rIns="18819" bIns="0" anchor="b"/>
          <a:lstStyle>
            <a:lvl1pPr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/>
            <a:fld id="{7C839C26-801B-42B6-A101-60F37FE2B0A8}" type="slidenum">
              <a:rPr lang="en-US" sz="800" b="0"/>
              <a:pPr algn="r"/>
              <a:t>2</a:t>
            </a:fld>
            <a:endParaRPr lang="en-US" sz="800" b="0" dirty="0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86677135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826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826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04267211-205D-47E8-9F29-7E4C01D43DC3}" type="slidenum">
              <a:rPr lang="en-US" altLang="en-US" sz="800" smtClean="0"/>
              <a:pPr/>
              <a:t>20</a:t>
            </a:fld>
            <a:endParaRPr lang="es-ES" altLang="en-US" sz="800" dirty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s-ES" sz="1200" kern="1200" dirty="0">
                <a:solidFill>
                  <a:schemeClr val="tx1"/>
                </a:solidFill>
                <a:latin typeface="Arial" charset="0"/>
              </a:rPr>
              <a:t>6.1 – ¿A dónde puedo ir desde aquí?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s-ES" dirty="0">
                <a:latin typeface="Arial" charset="0"/>
              </a:rPr>
              <a:t>6.1.2 – Oportunidades profesionales y de educación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s-ES" dirty="0">
                <a:latin typeface="Arial" charset="0"/>
              </a:rPr>
              <a:t>6.1.2.3 – Comunidades de interés</a:t>
            </a:r>
          </a:p>
          <a:p>
            <a:pPr>
              <a:lnSpc>
                <a:spcPct val="80000"/>
              </a:lnSpc>
              <a:buFontTx/>
              <a:buNone/>
            </a:pP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xmlns="" val="286267167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826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826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04267211-205D-47E8-9F29-7E4C01D43DC3}" type="slidenum">
              <a:rPr lang="en-US" altLang="en-US" sz="800" smtClean="0"/>
              <a:pPr/>
              <a:t>21</a:t>
            </a:fld>
            <a:endParaRPr lang="es-ES" altLang="en-US" sz="800" dirty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s-ES" sz="1200" kern="1200" dirty="0">
                <a:solidFill>
                  <a:schemeClr val="tx1"/>
                </a:solidFill>
                <a:latin typeface="Arial" charset="0"/>
              </a:rPr>
              <a:t>6.1 – ¿A dónde puedo ir desde aquí?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s-ES" dirty="0">
                <a:latin typeface="Arial" charset="0"/>
              </a:rPr>
              <a:t>6.1.2 – Oportunidades profesionales y de educación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s-ES" dirty="0">
                <a:latin typeface="Arial" charset="0"/>
              </a:rPr>
              <a:t>6.1.2.4 – Certificaciones del sector</a:t>
            </a:r>
          </a:p>
          <a:p>
            <a:pPr>
              <a:lnSpc>
                <a:spcPct val="80000"/>
              </a:lnSpc>
              <a:buFontTx/>
              <a:buNone/>
            </a:pP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xmlns="" val="209162780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826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826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04267211-205D-47E8-9F29-7E4C01D43DC3}" type="slidenum">
              <a:rPr lang="en-US" altLang="en-US" sz="800" smtClean="0"/>
              <a:pPr/>
              <a:t>22</a:t>
            </a:fld>
            <a:endParaRPr lang="es-ES" altLang="en-US" sz="800" dirty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s-ES" sz="1200" kern="1200" dirty="0">
                <a:solidFill>
                  <a:schemeClr val="tx1"/>
                </a:solidFill>
                <a:latin typeface="Arial" charset="0"/>
              </a:rPr>
              <a:t>6.1 – ¿A dónde puedo ir desde aquí?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s-ES" dirty="0">
                <a:latin typeface="Arial" charset="0"/>
              </a:rPr>
              <a:t>6.1.2 – Oportunidades profesionales y de educación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s-ES" dirty="0">
                <a:latin typeface="Arial" charset="0"/>
              </a:rPr>
              <a:t>6.1.2.5 – Recursos de aprendizaje adicionales</a:t>
            </a:r>
          </a:p>
          <a:p>
            <a:pPr>
              <a:lnSpc>
                <a:spcPct val="80000"/>
              </a:lnSpc>
              <a:buFontTx/>
              <a:buNone/>
            </a:pP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xmlns="" val="140742516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826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826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04267211-205D-47E8-9F29-7E4C01D43DC3}" type="slidenum">
              <a:rPr lang="en-US" altLang="en-US" sz="800" smtClean="0"/>
              <a:pPr/>
              <a:t>23</a:t>
            </a:fld>
            <a:endParaRPr lang="es-ES" altLang="en-US" sz="800" dirty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s-ES" sz="1200" kern="1200" dirty="0">
                <a:solidFill>
                  <a:schemeClr val="tx1"/>
                </a:solidFill>
                <a:latin typeface="Arial" charset="0"/>
              </a:rPr>
              <a:t>6.1 – ¿A dónde puedo ir desde aquí?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s-ES" dirty="0">
                <a:latin typeface="Arial" charset="0"/>
              </a:rPr>
              <a:t>6.1.2 – Oportunidades profesionales y de educación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s-ES" dirty="0">
                <a:latin typeface="Arial" charset="0"/>
              </a:rPr>
              <a:t>6.1.2.6 – Práctica de laboratorio: oportunidades de aprendizaje y trabajo relacionado con IoT</a:t>
            </a:r>
          </a:p>
          <a:p>
            <a:pPr>
              <a:lnSpc>
                <a:spcPct val="80000"/>
              </a:lnSpc>
              <a:buFontTx/>
              <a:buNone/>
            </a:pP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xmlns="" val="100131908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s-ES" sz="1200" b="0" dirty="0"/>
              <a:t>6 Oportunidades de negocios y educación</a:t>
            </a:r>
          </a:p>
          <a:p>
            <a:pPr>
              <a:buFontTx/>
              <a:buNone/>
            </a:pPr>
            <a:r>
              <a:rPr lang="es-ES" b="0" dirty="0" smtClean="0">
                <a:latin typeface="+mj-lt"/>
              </a:rPr>
              <a:t>6.2 </a:t>
            </a:r>
            <a:r>
              <a:rPr lang="es-ES" altLang="zh-CN" dirty="0" smtClean="0">
                <a:latin typeface="+mj-lt"/>
              </a:rPr>
              <a:t>–</a:t>
            </a:r>
            <a:r>
              <a:rPr lang="es-ES" b="0" dirty="0" smtClean="0">
                <a:latin typeface="+mj-lt"/>
              </a:rPr>
              <a:t> </a:t>
            </a:r>
            <a:r>
              <a:rPr lang="es-ES" b="0" dirty="0">
                <a:latin typeface="+mj-lt"/>
              </a:rPr>
              <a:t>Resumen</a:t>
            </a:r>
          </a:p>
          <a:p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1018C-6CAF-B84E-B92C-ECB119457FBA}" type="slidenum">
              <a:rPr lang="en-US" smtClean="0"/>
              <a:pPr/>
              <a:t>24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xmlns="" val="17641006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s-ES" sz="1200" b="0" dirty="0"/>
              <a:t>6 Oportunidades de negocios y educación</a:t>
            </a:r>
            <a:endParaRPr lang="es-ES" b="0" dirty="0"/>
          </a:p>
          <a:p>
            <a:r>
              <a:rPr lang="es-ES" dirty="0" smtClean="0"/>
              <a:t>6.2</a:t>
            </a:r>
            <a:r>
              <a:rPr lang="es-ES" altLang="zh-CN" dirty="0" smtClean="0"/>
              <a:t> –</a:t>
            </a:r>
            <a:r>
              <a:rPr lang="es-ES" dirty="0" smtClean="0"/>
              <a:t> Resumen</a:t>
            </a:r>
          </a:p>
          <a:p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1018C-6CAF-B84E-B92C-ECB119457FBA}" type="slidenum">
              <a:rPr lang="en-US" smtClean="0"/>
              <a:pPr/>
              <a:t>25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xmlns="" val="42378228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s-ES" sz="1200" b="0" dirty="0"/>
              <a:t>6 Oportunidades de negocios y educación</a:t>
            </a:r>
            <a:endParaRPr lang="es-ES" b="0" dirty="0"/>
          </a:p>
          <a:p>
            <a:r>
              <a:rPr lang="es-ES" dirty="0" smtClean="0"/>
              <a:t>6.2</a:t>
            </a:r>
            <a:r>
              <a:rPr lang="es-ES" altLang="zh-CN" dirty="0" smtClean="0"/>
              <a:t> –</a:t>
            </a:r>
            <a:r>
              <a:rPr lang="es-ES" dirty="0" smtClean="0"/>
              <a:t> Resumen</a:t>
            </a:r>
          </a:p>
          <a:p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1018C-6CAF-B84E-B92C-ECB119457FBA}" type="slidenum">
              <a:rPr lang="en-US" smtClean="0"/>
              <a:pPr/>
              <a:t>26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xmlns="" val="379755327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s-ES" sz="1200" b="0" dirty="0"/>
              <a:t>6 Oportunidades de negocios y educación</a:t>
            </a:r>
            <a:endParaRPr lang="es-ES" b="0" dirty="0"/>
          </a:p>
          <a:p>
            <a:r>
              <a:rPr lang="es-ES" dirty="0" smtClean="0"/>
              <a:t>6.2</a:t>
            </a:r>
            <a:r>
              <a:rPr lang="es-ES" altLang="zh-CN" dirty="0" smtClean="0"/>
              <a:t> –</a:t>
            </a:r>
            <a:r>
              <a:rPr lang="es-ES" dirty="0" smtClean="0"/>
              <a:t> Resumen</a:t>
            </a:r>
          </a:p>
          <a:p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1018C-6CAF-B84E-B92C-ECB119457FBA}" type="slidenum">
              <a:rPr lang="en-US" smtClean="0"/>
              <a:pPr/>
              <a:t>27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xmlns="" val="29242928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1018C-6CAF-B84E-B92C-ECB119457FBA}" type="slidenum">
              <a:rPr lang="en-US" smtClean="0"/>
              <a:pPr/>
              <a:t>28</a:t>
            </a:fld>
            <a:endParaRPr lang="es-E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s-ES" b="0" dirty="0"/>
              <a:t>Cisco Networking Academy Program</a:t>
            </a:r>
          </a:p>
          <a:p>
            <a:pPr>
              <a:buFontTx/>
              <a:buNone/>
            </a:pPr>
            <a:r>
              <a:rPr lang="es-ES" b="0" dirty="0"/>
              <a:t>Introducción al Internet de las Cosas</a:t>
            </a:r>
          </a:p>
          <a:p>
            <a:pPr>
              <a:buFontTx/>
              <a:buNone/>
            </a:pPr>
            <a:r>
              <a:rPr lang="es-ES" sz="1200" b="0" dirty="0"/>
              <a:t>Capítulo 6: oportunidades de negocios y educación</a:t>
            </a:r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1018C-6CAF-B84E-B92C-ECB119457FBA}" type="slidenum">
              <a:rPr lang="en-US" smtClean="0"/>
              <a:pPr/>
              <a:t>3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xmlns="" val="41503246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11"/>
          <p:cNvSpPr txBox="1">
            <a:spLocks noGrp="1" noChangeArrowheads="1"/>
          </p:cNvSpPr>
          <p:nvPr/>
        </p:nvSpPr>
        <p:spPr bwMode="auto">
          <a:xfrm>
            <a:off x="5929313" y="8680450"/>
            <a:ext cx="812800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819" tIns="0" rIns="18819" bIns="0" anchor="b"/>
          <a:lstStyle>
            <a:lvl1pPr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/>
            <a:fld id="{0A313ED8-785B-4D16-9B17-4143385249B9}" type="slidenum">
              <a:rPr lang="en-US" sz="800" b="0"/>
              <a:pPr algn="r"/>
              <a:t>4</a:t>
            </a:fld>
            <a:endParaRPr lang="en-US" sz="800" b="0" dirty="0"/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16874538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11"/>
          <p:cNvSpPr txBox="1">
            <a:spLocks noGrp="1" noChangeArrowheads="1"/>
          </p:cNvSpPr>
          <p:nvPr/>
        </p:nvSpPr>
        <p:spPr bwMode="auto">
          <a:xfrm>
            <a:off x="5929313" y="8680450"/>
            <a:ext cx="812800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817" tIns="0" rIns="18817" bIns="0" anchor="b"/>
          <a:lstStyle>
            <a:lvl1pPr defTabSz="901700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01700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01700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01700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01700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/>
            <a:fld id="{ACE20BE7-F2F3-4E26-9454-50B18F790A4E}" type="slidenum">
              <a:rPr lang="en-US" sz="800" b="0">
                <a:ea typeface="ＭＳ Ｐゴシック" pitchFamily="34" charset="-128"/>
              </a:rPr>
              <a:pPr algn="r"/>
              <a:t>5</a:t>
            </a:fld>
            <a:endParaRPr lang="en-US" sz="800" b="0" dirty="0">
              <a:ea typeface="ＭＳ Ｐゴシック" pitchFamily="34" charset="-128"/>
            </a:endParaRPr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14226138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11"/>
          <p:cNvSpPr txBox="1">
            <a:spLocks noGrp="1" noChangeArrowheads="1"/>
          </p:cNvSpPr>
          <p:nvPr/>
        </p:nvSpPr>
        <p:spPr bwMode="auto">
          <a:xfrm>
            <a:off x="5929313" y="8680450"/>
            <a:ext cx="812800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819" tIns="0" rIns="18819" bIns="0" anchor="b"/>
          <a:lstStyle>
            <a:lvl1pPr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/>
            <a:fld id="{7391C207-9349-46D5-9D89-8ADDA5014D1F}" type="slidenum">
              <a:rPr lang="en-US" sz="800" b="0"/>
              <a:pPr algn="r"/>
              <a:t>6</a:t>
            </a:fld>
            <a:endParaRPr lang="en-US" sz="800" b="0" dirty="0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25605797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11"/>
          <p:cNvSpPr txBox="1">
            <a:spLocks noGrp="1" noChangeArrowheads="1"/>
          </p:cNvSpPr>
          <p:nvPr/>
        </p:nvSpPr>
        <p:spPr bwMode="auto">
          <a:xfrm>
            <a:off x="5929313" y="8680450"/>
            <a:ext cx="812800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817" tIns="0" rIns="18817" bIns="0" anchor="b"/>
          <a:lstStyle>
            <a:lvl1pPr defTabSz="901700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01700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01700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01700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01700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/>
            <a:fld id="{5F7D0146-1035-4865-8A5B-0B1E8578604B}" type="slidenum">
              <a:rPr lang="en-US" sz="800" b="0">
                <a:ea typeface="ＭＳ Ｐゴシック" pitchFamily="34" charset="-128"/>
              </a:rPr>
              <a:pPr algn="r"/>
              <a:t>7</a:t>
            </a:fld>
            <a:endParaRPr lang="en-US" sz="800" b="0" dirty="0">
              <a:ea typeface="ＭＳ Ｐゴシック" pitchFamily="34" charset="-128"/>
            </a:endParaRPr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42915732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1018C-6CAF-B84E-B92C-ECB119457FBA}" type="slidenum">
              <a:rPr lang="en-US" smtClean="0"/>
              <a:pPr/>
              <a:t>8</a:t>
            </a:fld>
            <a:endParaRPr lang="es-E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s-ES" b="0" dirty="0"/>
              <a:t>Cisco Networking Academy Program</a:t>
            </a:r>
          </a:p>
          <a:p>
            <a:pPr>
              <a:buFontTx/>
              <a:buNone/>
            </a:pPr>
            <a:r>
              <a:rPr lang="es-ES" b="0" dirty="0"/>
              <a:t>Introducción al Internet de las Cosas</a:t>
            </a:r>
          </a:p>
          <a:p>
            <a:pPr>
              <a:buFontTx/>
              <a:buNone/>
            </a:pPr>
            <a:r>
              <a:rPr lang="es-ES" b="0" dirty="0"/>
              <a:t>Capítulo 6: oportunidades de negocios y educación</a:t>
            </a:r>
          </a:p>
          <a:p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1018C-6CAF-B84E-B92C-ECB119457FBA}" type="slidenum">
              <a:rPr lang="en-US" smtClean="0"/>
              <a:pPr/>
              <a:t>9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xmlns="" val="1496800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_Title Slide-animated gradient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469496" y="3809526"/>
            <a:ext cx="4319105" cy="288131"/>
          </a:xfrm>
          <a:prstGeom prst="rect">
            <a:avLst/>
          </a:prstGeom>
        </p:spPr>
        <p:txBody>
          <a:bodyPr lIns="91420" tIns="45710" rIns="91420" bIns="45710" anchor="b" anchorCtr="0">
            <a:noAutofit/>
          </a:bodyPr>
          <a:lstStyle>
            <a:lvl1pPr marL="0" indent="0" algn="l">
              <a:buNone/>
              <a:defRPr sz="1200" b="0" i="0">
                <a:solidFill>
                  <a:schemeClr val="accent5"/>
                </a:solidFill>
                <a:latin typeface="+mn-lt"/>
                <a:cs typeface="CiscoSans"/>
              </a:defRPr>
            </a:lvl1pPr>
            <a:lvl2pPr marL="3428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5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4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2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1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0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28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7" name="Text Placeholder 38"/>
          <p:cNvSpPr>
            <a:spLocks noGrp="1"/>
          </p:cNvSpPr>
          <p:nvPr>
            <p:ph type="body" sz="quarter" idx="11"/>
          </p:nvPr>
        </p:nvSpPr>
        <p:spPr>
          <a:xfrm>
            <a:off x="469496" y="4049523"/>
            <a:ext cx="4319105" cy="288131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 algn="l">
              <a:buFontTx/>
              <a:buNone/>
              <a:defRPr lang="en-US" sz="1200" b="0" i="0" kern="1200" dirty="0" smtClean="0">
                <a:solidFill>
                  <a:schemeClr val="accent5"/>
                </a:solidFill>
                <a:latin typeface="+mn-lt"/>
                <a:ea typeface="+mn-ea"/>
                <a:cs typeface="CiscoSans ExtraLight" pitchFamily="34" charset="0"/>
              </a:defRPr>
            </a:lvl1pPr>
            <a:lvl2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40"/>
          <p:cNvSpPr>
            <a:spLocks noGrp="1"/>
          </p:cNvSpPr>
          <p:nvPr>
            <p:ph type="body" sz="quarter" idx="12"/>
          </p:nvPr>
        </p:nvSpPr>
        <p:spPr>
          <a:xfrm>
            <a:off x="469496" y="4289520"/>
            <a:ext cx="4319105" cy="288131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 algn="l">
              <a:buFontTx/>
              <a:buNone/>
              <a:defRPr lang="en-US" sz="1200" b="0" i="0" kern="1200" dirty="0" smtClean="0">
                <a:solidFill>
                  <a:schemeClr val="accent5"/>
                </a:solidFill>
                <a:latin typeface="+mn-lt"/>
                <a:ea typeface="+mn-ea"/>
                <a:cs typeface="CiscoSans ExtraLight" pitchFamily="34" charset="0"/>
              </a:defRPr>
            </a:lvl1pPr>
            <a:lvl2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63292" y="2872236"/>
            <a:ext cx="5925246" cy="299001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>
              <a:buFont typeface="Arial" panose="020B0604020202020204" pitchFamily="34" charset="0"/>
              <a:buNone/>
              <a:defRPr sz="2000" baseline="0">
                <a:solidFill>
                  <a:schemeClr val="bg2"/>
                </a:solidFill>
                <a:latin typeface="+mj-lt"/>
              </a:defRPr>
            </a:lvl1pPr>
            <a:lvl2pPr marL="304781" indent="0">
              <a:buNone/>
              <a:defRPr/>
            </a:lvl2pPr>
            <a:lvl3pPr marL="427401" indent="0">
              <a:buNone/>
              <a:defRPr/>
            </a:lvl3pPr>
            <a:lvl4pPr marL="516694" indent="0">
              <a:buNone/>
              <a:defRPr/>
            </a:lvl4pPr>
            <a:lvl5pPr marL="601221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0" name="Title 1"/>
          <p:cNvSpPr>
            <a:spLocks noGrp="1"/>
          </p:cNvSpPr>
          <p:nvPr>
            <p:ph type="ctrTitle"/>
          </p:nvPr>
        </p:nvSpPr>
        <p:spPr>
          <a:xfrm>
            <a:off x="425765" y="2300750"/>
            <a:ext cx="5955513" cy="644730"/>
          </a:xfrm>
          <a:prstGeom prst="rect">
            <a:avLst/>
          </a:prstGeom>
        </p:spPr>
        <p:txBody>
          <a:bodyPr anchor="b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3600" b="0" i="0" spc="0" baseline="0">
                <a:solidFill>
                  <a:srgbClr val="38C6F4"/>
                </a:solidFill>
                <a:latin typeface="+mj-lt"/>
                <a:cs typeface="CiscoSans Thin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grpSp>
        <p:nvGrpSpPr>
          <p:cNvPr id="6" name="Group 4"/>
          <p:cNvGrpSpPr>
            <a:grpSpLocks noChangeAspect="1"/>
          </p:cNvGrpSpPr>
          <p:nvPr userDrawn="1"/>
        </p:nvGrpSpPr>
        <p:grpSpPr bwMode="auto">
          <a:xfrm>
            <a:off x="492125" y="395288"/>
            <a:ext cx="796924" cy="423863"/>
            <a:chOff x="310" y="249"/>
            <a:chExt cx="502" cy="267"/>
          </a:xfrm>
          <a:solidFill>
            <a:schemeClr val="accent5"/>
          </a:solidFill>
        </p:grpSpPr>
        <p:sp>
          <p:nvSpPr>
            <p:cNvPr id="9" name="Rectangle 5"/>
            <p:cNvSpPr>
              <a:spLocks noChangeArrowheads="1"/>
            </p:cNvSpPr>
            <p:nvPr userDrawn="1"/>
          </p:nvSpPr>
          <p:spPr bwMode="auto">
            <a:xfrm>
              <a:off x="452" y="426"/>
              <a:ext cx="22" cy="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" name="Freeform 6"/>
            <p:cNvSpPr>
              <a:spLocks/>
            </p:cNvSpPr>
            <p:nvPr userDrawn="1"/>
          </p:nvSpPr>
          <p:spPr bwMode="auto">
            <a:xfrm>
              <a:off x="585" y="425"/>
              <a:ext cx="66" cy="91"/>
            </a:xfrm>
            <a:custGeom>
              <a:avLst/>
              <a:gdLst>
                <a:gd name="T0" fmla="*/ 51 w 51"/>
                <a:gd name="T1" fmla="*/ 20 h 69"/>
                <a:gd name="T2" fmla="*/ 37 w 51"/>
                <a:gd name="T3" fmla="*/ 16 h 69"/>
                <a:gd name="T4" fmla="*/ 18 w 51"/>
                <a:gd name="T5" fmla="*/ 34 h 69"/>
                <a:gd name="T6" fmla="*/ 37 w 51"/>
                <a:gd name="T7" fmla="*/ 52 h 69"/>
                <a:gd name="T8" fmla="*/ 51 w 51"/>
                <a:gd name="T9" fmla="*/ 49 h 69"/>
                <a:gd name="T10" fmla="*/ 51 w 51"/>
                <a:gd name="T11" fmla="*/ 67 h 69"/>
                <a:gd name="T12" fmla="*/ 35 w 51"/>
                <a:gd name="T13" fmla="*/ 69 h 69"/>
                <a:gd name="T14" fmla="*/ 0 w 51"/>
                <a:gd name="T15" fmla="*/ 34 h 69"/>
                <a:gd name="T16" fmla="*/ 35 w 51"/>
                <a:gd name="T17" fmla="*/ 0 h 69"/>
                <a:gd name="T18" fmla="*/ 51 w 51"/>
                <a:gd name="T19" fmla="*/ 2 h 69"/>
                <a:gd name="T20" fmla="*/ 51 w 51"/>
                <a:gd name="T21" fmla="*/ 2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9">
                  <a:moveTo>
                    <a:pt x="51" y="20"/>
                  </a:moveTo>
                  <a:cubicBezTo>
                    <a:pt x="50" y="20"/>
                    <a:pt x="45" y="16"/>
                    <a:pt x="37" y="16"/>
                  </a:cubicBezTo>
                  <a:cubicBezTo>
                    <a:pt x="26" y="16"/>
                    <a:pt x="18" y="24"/>
                    <a:pt x="18" y="34"/>
                  </a:cubicBezTo>
                  <a:cubicBezTo>
                    <a:pt x="18" y="44"/>
                    <a:pt x="25" y="52"/>
                    <a:pt x="37" y="52"/>
                  </a:cubicBezTo>
                  <a:cubicBezTo>
                    <a:pt x="45" y="52"/>
                    <a:pt x="50" y="49"/>
                    <a:pt x="51" y="49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49" y="67"/>
                    <a:pt x="43" y="69"/>
                    <a:pt x="35" y="69"/>
                  </a:cubicBezTo>
                  <a:cubicBezTo>
                    <a:pt x="16" y="69"/>
                    <a:pt x="0" y="56"/>
                    <a:pt x="0" y="34"/>
                  </a:cubicBezTo>
                  <a:cubicBezTo>
                    <a:pt x="0" y="14"/>
                    <a:pt x="15" y="0"/>
                    <a:pt x="35" y="0"/>
                  </a:cubicBezTo>
                  <a:cubicBezTo>
                    <a:pt x="43" y="0"/>
                    <a:pt x="49" y="2"/>
                    <a:pt x="51" y="2"/>
                  </a:cubicBezTo>
                  <a:lnTo>
                    <a:pt x="5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7"/>
            <p:cNvSpPr>
              <a:spLocks/>
            </p:cNvSpPr>
            <p:nvPr userDrawn="1"/>
          </p:nvSpPr>
          <p:spPr bwMode="auto">
            <a:xfrm>
              <a:off x="355" y="425"/>
              <a:ext cx="67" cy="91"/>
            </a:xfrm>
            <a:custGeom>
              <a:avLst/>
              <a:gdLst>
                <a:gd name="T0" fmla="*/ 51 w 51"/>
                <a:gd name="T1" fmla="*/ 20 h 69"/>
                <a:gd name="T2" fmla="*/ 36 w 51"/>
                <a:gd name="T3" fmla="*/ 16 h 69"/>
                <a:gd name="T4" fmla="*/ 18 w 51"/>
                <a:gd name="T5" fmla="*/ 34 h 69"/>
                <a:gd name="T6" fmla="*/ 36 w 51"/>
                <a:gd name="T7" fmla="*/ 52 h 69"/>
                <a:gd name="T8" fmla="*/ 51 w 51"/>
                <a:gd name="T9" fmla="*/ 49 h 69"/>
                <a:gd name="T10" fmla="*/ 51 w 51"/>
                <a:gd name="T11" fmla="*/ 67 h 69"/>
                <a:gd name="T12" fmla="*/ 35 w 51"/>
                <a:gd name="T13" fmla="*/ 69 h 69"/>
                <a:gd name="T14" fmla="*/ 0 w 51"/>
                <a:gd name="T15" fmla="*/ 34 h 69"/>
                <a:gd name="T16" fmla="*/ 35 w 51"/>
                <a:gd name="T17" fmla="*/ 0 h 69"/>
                <a:gd name="T18" fmla="*/ 51 w 51"/>
                <a:gd name="T19" fmla="*/ 2 h 69"/>
                <a:gd name="T20" fmla="*/ 51 w 51"/>
                <a:gd name="T21" fmla="*/ 2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9">
                  <a:moveTo>
                    <a:pt x="51" y="20"/>
                  </a:moveTo>
                  <a:cubicBezTo>
                    <a:pt x="50" y="20"/>
                    <a:pt x="45" y="16"/>
                    <a:pt x="36" y="16"/>
                  </a:cubicBezTo>
                  <a:cubicBezTo>
                    <a:pt x="25" y="16"/>
                    <a:pt x="18" y="24"/>
                    <a:pt x="18" y="34"/>
                  </a:cubicBezTo>
                  <a:cubicBezTo>
                    <a:pt x="18" y="44"/>
                    <a:pt x="25" y="52"/>
                    <a:pt x="36" y="52"/>
                  </a:cubicBezTo>
                  <a:cubicBezTo>
                    <a:pt x="44" y="52"/>
                    <a:pt x="50" y="49"/>
                    <a:pt x="51" y="49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49" y="67"/>
                    <a:pt x="43" y="69"/>
                    <a:pt x="35" y="69"/>
                  </a:cubicBezTo>
                  <a:cubicBezTo>
                    <a:pt x="16" y="69"/>
                    <a:pt x="0" y="56"/>
                    <a:pt x="0" y="34"/>
                  </a:cubicBezTo>
                  <a:cubicBezTo>
                    <a:pt x="0" y="14"/>
                    <a:pt x="15" y="0"/>
                    <a:pt x="35" y="0"/>
                  </a:cubicBezTo>
                  <a:cubicBezTo>
                    <a:pt x="43" y="0"/>
                    <a:pt x="49" y="2"/>
                    <a:pt x="51" y="2"/>
                  </a:cubicBezTo>
                  <a:lnTo>
                    <a:pt x="5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8"/>
            <p:cNvSpPr>
              <a:spLocks noEditPoints="1"/>
            </p:cNvSpPr>
            <p:nvPr userDrawn="1"/>
          </p:nvSpPr>
          <p:spPr bwMode="auto">
            <a:xfrm>
              <a:off x="675" y="425"/>
              <a:ext cx="91" cy="91"/>
            </a:xfrm>
            <a:custGeom>
              <a:avLst/>
              <a:gdLst>
                <a:gd name="T0" fmla="*/ 70 w 70"/>
                <a:gd name="T1" fmla="*/ 34 h 69"/>
                <a:gd name="T2" fmla="*/ 35 w 70"/>
                <a:gd name="T3" fmla="*/ 69 h 69"/>
                <a:gd name="T4" fmla="*/ 0 w 70"/>
                <a:gd name="T5" fmla="*/ 34 h 69"/>
                <a:gd name="T6" fmla="*/ 35 w 70"/>
                <a:gd name="T7" fmla="*/ 0 h 69"/>
                <a:gd name="T8" fmla="*/ 70 w 70"/>
                <a:gd name="T9" fmla="*/ 34 h 69"/>
                <a:gd name="T10" fmla="*/ 35 w 70"/>
                <a:gd name="T11" fmla="*/ 17 h 69"/>
                <a:gd name="T12" fmla="*/ 18 w 70"/>
                <a:gd name="T13" fmla="*/ 34 h 69"/>
                <a:gd name="T14" fmla="*/ 35 w 70"/>
                <a:gd name="T15" fmla="*/ 52 h 69"/>
                <a:gd name="T16" fmla="*/ 52 w 70"/>
                <a:gd name="T17" fmla="*/ 34 h 69"/>
                <a:gd name="T18" fmla="*/ 35 w 70"/>
                <a:gd name="T19" fmla="*/ 1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69">
                  <a:moveTo>
                    <a:pt x="70" y="34"/>
                  </a:moveTo>
                  <a:cubicBezTo>
                    <a:pt x="70" y="53"/>
                    <a:pt x="56" y="69"/>
                    <a:pt x="35" y="69"/>
                  </a:cubicBezTo>
                  <a:cubicBezTo>
                    <a:pt x="14" y="69"/>
                    <a:pt x="0" y="53"/>
                    <a:pt x="0" y="34"/>
                  </a:cubicBezTo>
                  <a:cubicBezTo>
                    <a:pt x="0" y="15"/>
                    <a:pt x="14" y="0"/>
                    <a:pt x="35" y="0"/>
                  </a:cubicBezTo>
                  <a:cubicBezTo>
                    <a:pt x="56" y="0"/>
                    <a:pt x="70" y="15"/>
                    <a:pt x="70" y="34"/>
                  </a:cubicBezTo>
                  <a:close/>
                  <a:moveTo>
                    <a:pt x="35" y="17"/>
                  </a:moveTo>
                  <a:cubicBezTo>
                    <a:pt x="25" y="17"/>
                    <a:pt x="18" y="25"/>
                    <a:pt x="18" y="34"/>
                  </a:cubicBezTo>
                  <a:cubicBezTo>
                    <a:pt x="18" y="44"/>
                    <a:pt x="25" y="52"/>
                    <a:pt x="35" y="52"/>
                  </a:cubicBezTo>
                  <a:cubicBezTo>
                    <a:pt x="45" y="52"/>
                    <a:pt x="52" y="44"/>
                    <a:pt x="52" y="34"/>
                  </a:cubicBezTo>
                  <a:cubicBezTo>
                    <a:pt x="52" y="25"/>
                    <a:pt x="45" y="17"/>
                    <a:pt x="3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9"/>
            <p:cNvSpPr>
              <a:spLocks/>
            </p:cNvSpPr>
            <p:nvPr userDrawn="1"/>
          </p:nvSpPr>
          <p:spPr bwMode="auto">
            <a:xfrm>
              <a:off x="503" y="425"/>
              <a:ext cx="60" cy="91"/>
            </a:xfrm>
            <a:custGeom>
              <a:avLst/>
              <a:gdLst>
                <a:gd name="T0" fmla="*/ 42 w 46"/>
                <a:gd name="T1" fmla="*/ 16 h 69"/>
                <a:gd name="T2" fmla="*/ 29 w 46"/>
                <a:gd name="T3" fmla="*/ 14 h 69"/>
                <a:gd name="T4" fmla="*/ 18 w 46"/>
                <a:gd name="T5" fmla="*/ 20 h 69"/>
                <a:gd name="T6" fmla="*/ 26 w 46"/>
                <a:gd name="T7" fmla="*/ 26 h 69"/>
                <a:gd name="T8" fmla="*/ 30 w 46"/>
                <a:gd name="T9" fmla="*/ 27 h 69"/>
                <a:gd name="T10" fmla="*/ 46 w 46"/>
                <a:gd name="T11" fmla="*/ 47 h 69"/>
                <a:gd name="T12" fmla="*/ 19 w 46"/>
                <a:gd name="T13" fmla="*/ 69 h 69"/>
                <a:gd name="T14" fmla="*/ 1 w 46"/>
                <a:gd name="T15" fmla="*/ 67 h 69"/>
                <a:gd name="T16" fmla="*/ 1 w 46"/>
                <a:gd name="T17" fmla="*/ 52 h 69"/>
                <a:gd name="T18" fmla="*/ 16 w 46"/>
                <a:gd name="T19" fmla="*/ 54 h 69"/>
                <a:gd name="T20" fmla="*/ 29 w 46"/>
                <a:gd name="T21" fmla="*/ 48 h 69"/>
                <a:gd name="T22" fmla="*/ 21 w 46"/>
                <a:gd name="T23" fmla="*/ 41 h 69"/>
                <a:gd name="T24" fmla="*/ 18 w 46"/>
                <a:gd name="T25" fmla="*/ 40 h 69"/>
                <a:gd name="T26" fmla="*/ 0 w 46"/>
                <a:gd name="T27" fmla="*/ 21 h 69"/>
                <a:gd name="T28" fmla="*/ 25 w 46"/>
                <a:gd name="T29" fmla="*/ 0 h 69"/>
                <a:gd name="T30" fmla="*/ 42 w 46"/>
                <a:gd name="T31" fmla="*/ 2 h 69"/>
                <a:gd name="T32" fmla="*/ 42 w 46"/>
                <a:gd name="T33" fmla="*/ 1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" h="69">
                  <a:moveTo>
                    <a:pt x="42" y="16"/>
                  </a:moveTo>
                  <a:cubicBezTo>
                    <a:pt x="41" y="16"/>
                    <a:pt x="34" y="14"/>
                    <a:pt x="29" y="14"/>
                  </a:cubicBezTo>
                  <a:cubicBezTo>
                    <a:pt x="22" y="14"/>
                    <a:pt x="18" y="16"/>
                    <a:pt x="18" y="20"/>
                  </a:cubicBezTo>
                  <a:cubicBezTo>
                    <a:pt x="18" y="24"/>
                    <a:pt x="23" y="25"/>
                    <a:pt x="26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41" y="31"/>
                    <a:pt x="46" y="38"/>
                    <a:pt x="46" y="47"/>
                  </a:cubicBezTo>
                  <a:cubicBezTo>
                    <a:pt x="46" y="63"/>
                    <a:pt x="32" y="69"/>
                    <a:pt x="19" y="69"/>
                  </a:cubicBezTo>
                  <a:cubicBezTo>
                    <a:pt x="10" y="69"/>
                    <a:pt x="1" y="67"/>
                    <a:pt x="1" y="67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2" y="52"/>
                    <a:pt x="9" y="54"/>
                    <a:pt x="16" y="54"/>
                  </a:cubicBezTo>
                  <a:cubicBezTo>
                    <a:pt x="25" y="54"/>
                    <a:pt x="29" y="52"/>
                    <a:pt x="29" y="48"/>
                  </a:cubicBezTo>
                  <a:cubicBezTo>
                    <a:pt x="29" y="45"/>
                    <a:pt x="25" y="43"/>
                    <a:pt x="21" y="41"/>
                  </a:cubicBezTo>
                  <a:cubicBezTo>
                    <a:pt x="20" y="41"/>
                    <a:pt x="19" y="41"/>
                    <a:pt x="18" y="40"/>
                  </a:cubicBezTo>
                  <a:cubicBezTo>
                    <a:pt x="8" y="37"/>
                    <a:pt x="0" y="32"/>
                    <a:pt x="0" y="21"/>
                  </a:cubicBezTo>
                  <a:cubicBezTo>
                    <a:pt x="0" y="8"/>
                    <a:pt x="10" y="0"/>
                    <a:pt x="25" y="0"/>
                  </a:cubicBezTo>
                  <a:cubicBezTo>
                    <a:pt x="34" y="0"/>
                    <a:pt x="41" y="2"/>
                    <a:pt x="42" y="2"/>
                  </a:cubicBezTo>
                  <a:lnTo>
                    <a:pt x="42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10"/>
            <p:cNvSpPr>
              <a:spLocks/>
            </p:cNvSpPr>
            <p:nvPr userDrawn="1"/>
          </p:nvSpPr>
          <p:spPr bwMode="auto">
            <a:xfrm>
              <a:off x="31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8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8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8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" name="Freeform 11"/>
            <p:cNvSpPr>
              <a:spLocks/>
            </p:cNvSpPr>
            <p:nvPr userDrawn="1"/>
          </p:nvSpPr>
          <p:spPr bwMode="auto">
            <a:xfrm>
              <a:off x="37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8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8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8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" name="Freeform 12"/>
            <p:cNvSpPr>
              <a:spLocks/>
            </p:cNvSpPr>
            <p:nvPr userDrawn="1"/>
          </p:nvSpPr>
          <p:spPr bwMode="auto">
            <a:xfrm>
              <a:off x="430" y="249"/>
              <a:ext cx="22" cy="139"/>
            </a:xfrm>
            <a:custGeom>
              <a:avLst/>
              <a:gdLst>
                <a:gd name="T0" fmla="*/ 17 w 17"/>
                <a:gd name="T1" fmla="*/ 8 h 106"/>
                <a:gd name="T2" fmla="*/ 8 w 17"/>
                <a:gd name="T3" fmla="*/ 0 h 106"/>
                <a:gd name="T4" fmla="*/ 0 w 17"/>
                <a:gd name="T5" fmla="*/ 8 h 106"/>
                <a:gd name="T6" fmla="*/ 0 w 17"/>
                <a:gd name="T7" fmla="*/ 97 h 106"/>
                <a:gd name="T8" fmla="*/ 8 w 17"/>
                <a:gd name="T9" fmla="*/ 106 h 106"/>
                <a:gd name="T10" fmla="*/ 17 w 17"/>
                <a:gd name="T11" fmla="*/ 97 h 106"/>
                <a:gd name="T12" fmla="*/ 17 w 17"/>
                <a:gd name="T13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6">
                  <a:moveTo>
                    <a:pt x="17" y="8"/>
                  </a:moveTo>
                  <a:cubicBezTo>
                    <a:pt x="17" y="4"/>
                    <a:pt x="13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2"/>
                    <a:pt x="4" y="106"/>
                    <a:pt x="8" y="106"/>
                  </a:cubicBezTo>
                  <a:cubicBezTo>
                    <a:pt x="13" y="106"/>
                    <a:pt x="17" y="102"/>
                    <a:pt x="17" y="97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" name="Freeform 13"/>
            <p:cNvSpPr>
              <a:spLocks/>
            </p:cNvSpPr>
            <p:nvPr userDrawn="1"/>
          </p:nvSpPr>
          <p:spPr bwMode="auto">
            <a:xfrm>
              <a:off x="49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8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8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8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4" name="Freeform 14"/>
            <p:cNvSpPr>
              <a:spLocks/>
            </p:cNvSpPr>
            <p:nvPr userDrawn="1"/>
          </p:nvSpPr>
          <p:spPr bwMode="auto">
            <a:xfrm>
              <a:off x="55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8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8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8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5" name="Freeform 15"/>
            <p:cNvSpPr>
              <a:spLocks/>
            </p:cNvSpPr>
            <p:nvPr userDrawn="1"/>
          </p:nvSpPr>
          <p:spPr bwMode="auto">
            <a:xfrm>
              <a:off x="61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9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9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9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" name="Freeform 16"/>
            <p:cNvSpPr>
              <a:spLocks/>
            </p:cNvSpPr>
            <p:nvPr userDrawn="1"/>
          </p:nvSpPr>
          <p:spPr bwMode="auto">
            <a:xfrm>
              <a:off x="670" y="249"/>
              <a:ext cx="22" cy="139"/>
            </a:xfrm>
            <a:custGeom>
              <a:avLst/>
              <a:gdLst>
                <a:gd name="T0" fmla="*/ 17 w 17"/>
                <a:gd name="T1" fmla="*/ 8 h 106"/>
                <a:gd name="T2" fmla="*/ 9 w 17"/>
                <a:gd name="T3" fmla="*/ 0 h 106"/>
                <a:gd name="T4" fmla="*/ 0 w 17"/>
                <a:gd name="T5" fmla="*/ 8 h 106"/>
                <a:gd name="T6" fmla="*/ 0 w 17"/>
                <a:gd name="T7" fmla="*/ 97 h 106"/>
                <a:gd name="T8" fmla="*/ 9 w 17"/>
                <a:gd name="T9" fmla="*/ 106 h 106"/>
                <a:gd name="T10" fmla="*/ 17 w 17"/>
                <a:gd name="T11" fmla="*/ 97 h 106"/>
                <a:gd name="T12" fmla="*/ 17 w 17"/>
                <a:gd name="T13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6">
                  <a:moveTo>
                    <a:pt x="17" y="8"/>
                  </a:moveTo>
                  <a:cubicBezTo>
                    <a:pt x="17" y="4"/>
                    <a:pt x="13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2"/>
                    <a:pt x="4" y="106"/>
                    <a:pt x="9" y="106"/>
                  </a:cubicBezTo>
                  <a:cubicBezTo>
                    <a:pt x="13" y="106"/>
                    <a:pt x="17" y="102"/>
                    <a:pt x="17" y="97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" name="Freeform 17"/>
            <p:cNvSpPr>
              <a:spLocks/>
            </p:cNvSpPr>
            <p:nvPr userDrawn="1"/>
          </p:nvSpPr>
          <p:spPr bwMode="auto">
            <a:xfrm>
              <a:off x="73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9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9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9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" name="Freeform 18"/>
            <p:cNvSpPr>
              <a:spLocks/>
            </p:cNvSpPr>
            <p:nvPr userDrawn="1"/>
          </p:nvSpPr>
          <p:spPr bwMode="auto">
            <a:xfrm>
              <a:off x="79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9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9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9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3086725553"/>
      </p:ext>
    </p:extLst>
  </p:cSld>
  <p:clrMapOvr>
    <a:masterClrMapping/>
  </p:clrMapOvr>
  <p:transition spd="slow">
    <p:wipe/>
  </p:transition>
  <p:extLst mod="1">
    <p:ext uri="{DCECCB84-F9BA-43D5-87BE-67443E8EF086}">
      <p15:sldGuideLst xmlns="" xmlns:o="urn:schemas-microsoft-com:office:office" xmlns:v="urn:schemas-microsoft-com:vml" xmlns:wp="http://schemas.openxmlformats.org/drawingml/2006/powerpointprocessingDrawing" xmlns:wne="http://schemas.microsoft.com/office/powerpoint/2006/powerpointml" xmlns:cdr="http://schemas.openxmlformats.org/drawingml/2006/chartDrawing" xmlns:dgm="http://schemas.openxmlformats.org/drawingml/2006/diagram" xmlns:c="http://schemas.openxmlformats.org/drawingml/2006/chart" xmlns:a14="http://schemas.microsoft.com/office/drawing/2010/main" xmlns:mc="http://schemas.openxmlformats.org/markup-compatibility/2006" xmlns:p15="http://schemas.microsoft.com/office/powerpoint/2012/main">
        <p15:guide id="1" orient="horz" pos="228" userDrawn="1">
          <p15:clr>
            <a:srgbClr val="FBAE40"/>
          </p15:clr>
        </p15:guide>
        <p15:guide id="2" pos="360" userDrawn="1">
          <p15:clr>
            <a:srgbClr val="FBAE40"/>
          </p15:clr>
        </p15:guide>
        <p15:guide id="3" orient="horz" pos="518" userDrawn="1">
          <p15:clr>
            <a:srgbClr val="FBAE40"/>
          </p15:clr>
        </p15:guide>
        <p15:guide id="4" pos="812" userDrawn="1">
          <p15:clr>
            <a:srgbClr val="FBAE40"/>
          </p15:clr>
        </p15:guide>
        <p15:guide id="5" pos="311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Closing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1"/>
            <a:ext cx="9143999" cy="5165874"/>
          </a:xfrm>
          <a:prstGeom prst="rect">
            <a:avLst/>
          </a:prstGeom>
        </p:spPr>
      </p:pic>
      <p:grpSp>
        <p:nvGrpSpPr>
          <p:cNvPr id="4" name="Group 4"/>
          <p:cNvGrpSpPr>
            <a:grpSpLocks noChangeAspect="1"/>
          </p:cNvGrpSpPr>
          <p:nvPr userDrawn="1"/>
        </p:nvGrpSpPr>
        <p:grpSpPr bwMode="auto">
          <a:xfrm>
            <a:off x="3746294" y="2129856"/>
            <a:ext cx="1617944" cy="860542"/>
            <a:chOff x="310" y="249"/>
            <a:chExt cx="502" cy="267"/>
          </a:xfrm>
          <a:solidFill>
            <a:schemeClr val="accent5"/>
          </a:solidFill>
        </p:grpSpPr>
        <p:sp>
          <p:nvSpPr>
            <p:cNvPr id="5" name="Rectangle 5"/>
            <p:cNvSpPr>
              <a:spLocks noChangeArrowheads="1"/>
            </p:cNvSpPr>
            <p:nvPr userDrawn="1"/>
          </p:nvSpPr>
          <p:spPr bwMode="auto">
            <a:xfrm>
              <a:off x="452" y="426"/>
              <a:ext cx="22" cy="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" name="Freeform 6"/>
            <p:cNvSpPr>
              <a:spLocks/>
            </p:cNvSpPr>
            <p:nvPr userDrawn="1"/>
          </p:nvSpPr>
          <p:spPr bwMode="auto">
            <a:xfrm>
              <a:off x="585" y="425"/>
              <a:ext cx="66" cy="91"/>
            </a:xfrm>
            <a:custGeom>
              <a:avLst/>
              <a:gdLst>
                <a:gd name="T0" fmla="*/ 51 w 51"/>
                <a:gd name="T1" fmla="*/ 20 h 69"/>
                <a:gd name="T2" fmla="*/ 37 w 51"/>
                <a:gd name="T3" fmla="*/ 16 h 69"/>
                <a:gd name="T4" fmla="*/ 18 w 51"/>
                <a:gd name="T5" fmla="*/ 34 h 69"/>
                <a:gd name="T6" fmla="*/ 37 w 51"/>
                <a:gd name="T7" fmla="*/ 52 h 69"/>
                <a:gd name="T8" fmla="*/ 51 w 51"/>
                <a:gd name="T9" fmla="*/ 49 h 69"/>
                <a:gd name="T10" fmla="*/ 51 w 51"/>
                <a:gd name="T11" fmla="*/ 67 h 69"/>
                <a:gd name="T12" fmla="*/ 35 w 51"/>
                <a:gd name="T13" fmla="*/ 69 h 69"/>
                <a:gd name="T14" fmla="*/ 0 w 51"/>
                <a:gd name="T15" fmla="*/ 34 h 69"/>
                <a:gd name="T16" fmla="*/ 35 w 51"/>
                <a:gd name="T17" fmla="*/ 0 h 69"/>
                <a:gd name="T18" fmla="*/ 51 w 51"/>
                <a:gd name="T19" fmla="*/ 2 h 69"/>
                <a:gd name="T20" fmla="*/ 51 w 51"/>
                <a:gd name="T21" fmla="*/ 2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9">
                  <a:moveTo>
                    <a:pt x="51" y="20"/>
                  </a:moveTo>
                  <a:cubicBezTo>
                    <a:pt x="50" y="20"/>
                    <a:pt x="45" y="16"/>
                    <a:pt x="37" y="16"/>
                  </a:cubicBezTo>
                  <a:cubicBezTo>
                    <a:pt x="26" y="16"/>
                    <a:pt x="18" y="24"/>
                    <a:pt x="18" y="34"/>
                  </a:cubicBezTo>
                  <a:cubicBezTo>
                    <a:pt x="18" y="44"/>
                    <a:pt x="25" y="52"/>
                    <a:pt x="37" y="52"/>
                  </a:cubicBezTo>
                  <a:cubicBezTo>
                    <a:pt x="45" y="52"/>
                    <a:pt x="50" y="49"/>
                    <a:pt x="51" y="49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49" y="67"/>
                    <a:pt x="43" y="69"/>
                    <a:pt x="35" y="69"/>
                  </a:cubicBezTo>
                  <a:cubicBezTo>
                    <a:pt x="16" y="69"/>
                    <a:pt x="0" y="56"/>
                    <a:pt x="0" y="34"/>
                  </a:cubicBezTo>
                  <a:cubicBezTo>
                    <a:pt x="0" y="14"/>
                    <a:pt x="15" y="0"/>
                    <a:pt x="35" y="0"/>
                  </a:cubicBezTo>
                  <a:cubicBezTo>
                    <a:pt x="43" y="0"/>
                    <a:pt x="49" y="2"/>
                    <a:pt x="51" y="2"/>
                  </a:cubicBezTo>
                  <a:lnTo>
                    <a:pt x="5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" name="Freeform 7"/>
            <p:cNvSpPr>
              <a:spLocks/>
            </p:cNvSpPr>
            <p:nvPr userDrawn="1"/>
          </p:nvSpPr>
          <p:spPr bwMode="auto">
            <a:xfrm>
              <a:off x="355" y="425"/>
              <a:ext cx="67" cy="91"/>
            </a:xfrm>
            <a:custGeom>
              <a:avLst/>
              <a:gdLst>
                <a:gd name="T0" fmla="*/ 51 w 51"/>
                <a:gd name="T1" fmla="*/ 20 h 69"/>
                <a:gd name="T2" fmla="*/ 36 w 51"/>
                <a:gd name="T3" fmla="*/ 16 h 69"/>
                <a:gd name="T4" fmla="*/ 18 w 51"/>
                <a:gd name="T5" fmla="*/ 34 h 69"/>
                <a:gd name="T6" fmla="*/ 36 w 51"/>
                <a:gd name="T7" fmla="*/ 52 h 69"/>
                <a:gd name="T8" fmla="*/ 51 w 51"/>
                <a:gd name="T9" fmla="*/ 49 h 69"/>
                <a:gd name="T10" fmla="*/ 51 w 51"/>
                <a:gd name="T11" fmla="*/ 67 h 69"/>
                <a:gd name="T12" fmla="*/ 35 w 51"/>
                <a:gd name="T13" fmla="*/ 69 h 69"/>
                <a:gd name="T14" fmla="*/ 0 w 51"/>
                <a:gd name="T15" fmla="*/ 34 h 69"/>
                <a:gd name="T16" fmla="*/ 35 w 51"/>
                <a:gd name="T17" fmla="*/ 0 h 69"/>
                <a:gd name="T18" fmla="*/ 51 w 51"/>
                <a:gd name="T19" fmla="*/ 2 h 69"/>
                <a:gd name="T20" fmla="*/ 51 w 51"/>
                <a:gd name="T21" fmla="*/ 2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9">
                  <a:moveTo>
                    <a:pt x="51" y="20"/>
                  </a:moveTo>
                  <a:cubicBezTo>
                    <a:pt x="50" y="20"/>
                    <a:pt x="45" y="16"/>
                    <a:pt x="36" y="16"/>
                  </a:cubicBezTo>
                  <a:cubicBezTo>
                    <a:pt x="25" y="16"/>
                    <a:pt x="18" y="24"/>
                    <a:pt x="18" y="34"/>
                  </a:cubicBezTo>
                  <a:cubicBezTo>
                    <a:pt x="18" y="44"/>
                    <a:pt x="25" y="52"/>
                    <a:pt x="36" y="52"/>
                  </a:cubicBezTo>
                  <a:cubicBezTo>
                    <a:pt x="44" y="52"/>
                    <a:pt x="50" y="49"/>
                    <a:pt x="51" y="49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49" y="67"/>
                    <a:pt x="43" y="69"/>
                    <a:pt x="35" y="69"/>
                  </a:cubicBezTo>
                  <a:cubicBezTo>
                    <a:pt x="16" y="69"/>
                    <a:pt x="0" y="56"/>
                    <a:pt x="0" y="34"/>
                  </a:cubicBezTo>
                  <a:cubicBezTo>
                    <a:pt x="0" y="14"/>
                    <a:pt x="15" y="0"/>
                    <a:pt x="35" y="0"/>
                  </a:cubicBezTo>
                  <a:cubicBezTo>
                    <a:pt x="43" y="0"/>
                    <a:pt x="49" y="2"/>
                    <a:pt x="51" y="2"/>
                  </a:cubicBezTo>
                  <a:lnTo>
                    <a:pt x="5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" name="Freeform 8"/>
            <p:cNvSpPr>
              <a:spLocks noEditPoints="1"/>
            </p:cNvSpPr>
            <p:nvPr userDrawn="1"/>
          </p:nvSpPr>
          <p:spPr bwMode="auto">
            <a:xfrm>
              <a:off x="675" y="425"/>
              <a:ext cx="91" cy="91"/>
            </a:xfrm>
            <a:custGeom>
              <a:avLst/>
              <a:gdLst>
                <a:gd name="T0" fmla="*/ 70 w 70"/>
                <a:gd name="T1" fmla="*/ 34 h 69"/>
                <a:gd name="T2" fmla="*/ 35 w 70"/>
                <a:gd name="T3" fmla="*/ 69 h 69"/>
                <a:gd name="T4" fmla="*/ 0 w 70"/>
                <a:gd name="T5" fmla="*/ 34 h 69"/>
                <a:gd name="T6" fmla="*/ 35 w 70"/>
                <a:gd name="T7" fmla="*/ 0 h 69"/>
                <a:gd name="T8" fmla="*/ 70 w 70"/>
                <a:gd name="T9" fmla="*/ 34 h 69"/>
                <a:gd name="T10" fmla="*/ 35 w 70"/>
                <a:gd name="T11" fmla="*/ 17 h 69"/>
                <a:gd name="T12" fmla="*/ 18 w 70"/>
                <a:gd name="T13" fmla="*/ 34 h 69"/>
                <a:gd name="T14" fmla="*/ 35 w 70"/>
                <a:gd name="T15" fmla="*/ 52 h 69"/>
                <a:gd name="T16" fmla="*/ 52 w 70"/>
                <a:gd name="T17" fmla="*/ 34 h 69"/>
                <a:gd name="T18" fmla="*/ 35 w 70"/>
                <a:gd name="T19" fmla="*/ 1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69">
                  <a:moveTo>
                    <a:pt x="70" y="34"/>
                  </a:moveTo>
                  <a:cubicBezTo>
                    <a:pt x="70" y="53"/>
                    <a:pt x="56" y="69"/>
                    <a:pt x="35" y="69"/>
                  </a:cubicBezTo>
                  <a:cubicBezTo>
                    <a:pt x="14" y="69"/>
                    <a:pt x="0" y="53"/>
                    <a:pt x="0" y="34"/>
                  </a:cubicBezTo>
                  <a:cubicBezTo>
                    <a:pt x="0" y="15"/>
                    <a:pt x="14" y="0"/>
                    <a:pt x="35" y="0"/>
                  </a:cubicBezTo>
                  <a:cubicBezTo>
                    <a:pt x="56" y="0"/>
                    <a:pt x="70" y="15"/>
                    <a:pt x="70" y="34"/>
                  </a:cubicBezTo>
                  <a:close/>
                  <a:moveTo>
                    <a:pt x="35" y="17"/>
                  </a:moveTo>
                  <a:cubicBezTo>
                    <a:pt x="25" y="17"/>
                    <a:pt x="18" y="25"/>
                    <a:pt x="18" y="34"/>
                  </a:cubicBezTo>
                  <a:cubicBezTo>
                    <a:pt x="18" y="44"/>
                    <a:pt x="25" y="52"/>
                    <a:pt x="35" y="52"/>
                  </a:cubicBezTo>
                  <a:cubicBezTo>
                    <a:pt x="45" y="52"/>
                    <a:pt x="52" y="44"/>
                    <a:pt x="52" y="34"/>
                  </a:cubicBezTo>
                  <a:cubicBezTo>
                    <a:pt x="52" y="25"/>
                    <a:pt x="45" y="17"/>
                    <a:pt x="3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" name="Freeform 9"/>
            <p:cNvSpPr>
              <a:spLocks/>
            </p:cNvSpPr>
            <p:nvPr userDrawn="1"/>
          </p:nvSpPr>
          <p:spPr bwMode="auto">
            <a:xfrm>
              <a:off x="503" y="425"/>
              <a:ext cx="60" cy="91"/>
            </a:xfrm>
            <a:custGeom>
              <a:avLst/>
              <a:gdLst>
                <a:gd name="T0" fmla="*/ 42 w 46"/>
                <a:gd name="T1" fmla="*/ 16 h 69"/>
                <a:gd name="T2" fmla="*/ 29 w 46"/>
                <a:gd name="T3" fmla="*/ 14 h 69"/>
                <a:gd name="T4" fmla="*/ 18 w 46"/>
                <a:gd name="T5" fmla="*/ 20 h 69"/>
                <a:gd name="T6" fmla="*/ 26 w 46"/>
                <a:gd name="T7" fmla="*/ 26 h 69"/>
                <a:gd name="T8" fmla="*/ 30 w 46"/>
                <a:gd name="T9" fmla="*/ 27 h 69"/>
                <a:gd name="T10" fmla="*/ 46 w 46"/>
                <a:gd name="T11" fmla="*/ 47 h 69"/>
                <a:gd name="T12" fmla="*/ 19 w 46"/>
                <a:gd name="T13" fmla="*/ 69 h 69"/>
                <a:gd name="T14" fmla="*/ 1 w 46"/>
                <a:gd name="T15" fmla="*/ 67 h 69"/>
                <a:gd name="T16" fmla="*/ 1 w 46"/>
                <a:gd name="T17" fmla="*/ 52 h 69"/>
                <a:gd name="T18" fmla="*/ 16 w 46"/>
                <a:gd name="T19" fmla="*/ 54 h 69"/>
                <a:gd name="T20" fmla="*/ 29 w 46"/>
                <a:gd name="T21" fmla="*/ 48 h 69"/>
                <a:gd name="T22" fmla="*/ 21 w 46"/>
                <a:gd name="T23" fmla="*/ 41 h 69"/>
                <a:gd name="T24" fmla="*/ 18 w 46"/>
                <a:gd name="T25" fmla="*/ 40 h 69"/>
                <a:gd name="T26" fmla="*/ 0 w 46"/>
                <a:gd name="T27" fmla="*/ 21 h 69"/>
                <a:gd name="T28" fmla="*/ 25 w 46"/>
                <a:gd name="T29" fmla="*/ 0 h 69"/>
                <a:gd name="T30" fmla="*/ 42 w 46"/>
                <a:gd name="T31" fmla="*/ 2 h 69"/>
                <a:gd name="T32" fmla="*/ 42 w 46"/>
                <a:gd name="T33" fmla="*/ 1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" h="69">
                  <a:moveTo>
                    <a:pt x="42" y="16"/>
                  </a:moveTo>
                  <a:cubicBezTo>
                    <a:pt x="41" y="16"/>
                    <a:pt x="34" y="14"/>
                    <a:pt x="29" y="14"/>
                  </a:cubicBezTo>
                  <a:cubicBezTo>
                    <a:pt x="22" y="14"/>
                    <a:pt x="18" y="16"/>
                    <a:pt x="18" y="20"/>
                  </a:cubicBezTo>
                  <a:cubicBezTo>
                    <a:pt x="18" y="24"/>
                    <a:pt x="23" y="25"/>
                    <a:pt x="26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41" y="31"/>
                    <a:pt x="46" y="38"/>
                    <a:pt x="46" y="47"/>
                  </a:cubicBezTo>
                  <a:cubicBezTo>
                    <a:pt x="46" y="63"/>
                    <a:pt x="32" y="69"/>
                    <a:pt x="19" y="69"/>
                  </a:cubicBezTo>
                  <a:cubicBezTo>
                    <a:pt x="10" y="69"/>
                    <a:pt x="1" y="67"/>
                    <a:pt x="1" y="67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2" y="52"/>
                    <a:pt x="9" y="54"/>
                    <a:pt x="16" y="54"/>
                  </a:cubicBezTo>
                  <a:cubicBezTo>
                    <a:pt x="25" y="54"/>
                    <a:pt x="29" y="52"/>
                    <a:pt x="29" y="48"/>
                  </a:cubicBezTo>
                  <a:cubicBezTo>
                    <a:pt x="29" y="45"/>
                    <a:pt x="25" y="43"/>
                    <a:pt x="21" y="41"/>
                  </a:cubicBezTo>
                  <a:cubicBezTo>
                    <a:pt x="20" y="41"/>
                    <a:pt x="19" y="41"/>
                    <a:pt x="18" y="40"/>
                  </a:cubicBezTo>
                  <a:cubicBezTo>
                    <a:pt x="8" y="37"/>
                    <a:pt x="0" y="32"/>
                    <a:pt x="0" y="21"/>
                  </a:cubicBezTo>
                  <a:cubicBezTo>
                    <a:pt x="0" y="8"/>
                    <a:pt x="10" y="0"/>
                    <a:pt x="25" y="0"/>
                  </a:cubicBezTo>
                  <a:cubicBezTo>
                    <a:pt x="34" y="0"/>
                    <a:pt x="41" y="2"/>
                    <a:pt x="42" y="2"/>
                  </a:cubicBezTo>
                  <a:lnTo>
                    <a:pt x="42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" name="Freeform 10"/>
            <p:cNvSpPr>
              <a:spLocks/>
            </p:cNvSpPr>
            <p:nvPr userDrawn="1"/>
          </p:nvSpPr>
          <p:spPr bwMode="auto">
            <a:xfrm>
              <a:off x="31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8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8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8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" name="Freeform 11"/>
            <p:cNvSpPr>
              <a:spLocks/>
            </p:cNvSpPr>
            <p:nvPr userDrawn="1"/>
          </p:nvSpPr>
          <p:spPr bwMode="auto">
            <a:xfrm>
              <a:off x="37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8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8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8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12"/>
            <p:cNvSpPr>
              <a:spLocks/>
            </p:cNvSpPr>
            <p:nvPr userDrawn="1"/>
          </p:nvSpPr>
          <p:spPr bwMode="auto">
            <a:xfrm>
              <a:off x="430" y="249"/>
              <a:ext cx="22" cy="139"/>
            </a:xfrm>
            <a:custGeom>
              <a:avLst/>
              <a:gdLst>
                <a:gd name="T0" fmla="*/ 17 w 17"/>
                <a:gd name="T1" fmla="*/ 8 h 106"/>
                <a:gd name="T2" fmla="*/ 8 w 17"/>
                <a:gd name="T3" fmla="*/ 0 h 106"/>
                <a:gd name="T4" fmla="*/ 0 w 17"/>
                <a:gd name="T5" fmla="*/ 8 h 106"/>
                <a:gd name="T6" fmla="*/ 0 w 17"/>
                <a:gd name="T7" fmla="*/ 97 h 106"/>
                <a:gd name="T8" fmla="*/ 8 w 17"/>
                <a:gd name="T9" fmla="*/ 106 h 106"/>
                <a:gd name="T10" fmla="*/ 17 w 17"/>
                <a:gd name="T11" fmla="*/ 97 h 106"/>
                <a:gd name="T12" fmla="*/ 17 w 17"/>
                <a:gd name="T13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6">
                  <a:moveTo>
                    <a:pt x="17" y="8"/>
                  </a:moveTo>
                  <a:cubicBezTo>
                    <a:pt x="17" y="4"/>
                    <a:pt x="13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2"/>
                    <a:pt x="4" y="106"/>
                    <a:pt x="8" y="106"/>
                  </a:cubicBezTo>
                  <a:cubicBezTo>
                    <a:pt x="13" y="106"/>
                    <a:pt x="17" y="102"/>
                    <a:pt x="17" y="97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13"/>
            <p:cNvSpPr>
              <a:spLocks/>
            </p:cNvSpPr>
            <p:nvPr userDrawn="1"/>
          </p:nvSpPr>
          <p:spPr bwMode="auto">
            <a:xfrm>
              <a:off x="49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8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8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8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14"/>
            <p:cNvSpPr>
              <a:spLocks/>
            </p:cNvSpPr>
            <p:nvPr userDrawn="1"/>
          </p:nvSpPr>
          <p:spPr bwMode="auto">
            <a:xfrm>
              <a:off x="55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8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8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8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15"/>
            <p:cNvSpPr>
              <a:spLocks/>
            </p:cNvSpPr>
            <p:nvPr userDrawn="1"/>
          </p:nvSpPr>
          <p:spPr bwMode="auto">
            <a:xfrm>
              <a:off x="61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9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9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9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" name="Freeform 16"/>
            <p:cNvSpPr>
              <a:spLocks/>
            </p:cNvSpPr>
            <p:nvPr userDrawn="1"/>
          </p:nvSpPr>
          <p:spPr bwMode="auto">
            <a:xfrm>
              <a:off x="670" y="249"/>
              <a:ext cx="22" cy="139"/>
            </a:xfrm>
            <a:custGeom>
              <a:avLst/>
              <a:gdLst>
                <a:gd name="T0" fmla="*/ 17 w 17"/>
                <a:gd name="T1" fmla="*/ 8 h 106"/>
                <a:gd name="T2" fmla="*/ 9 w 17"/>
                <a:gd name="T3" fmla="*/ 0 h 106"/>
                <a:gd name="T4" fmla="*/ 0 w 17"/>
                <a:gd name="T5" fmla="*/ 8 h 106"/>
                <a:gd name="T6" fmla="*/ 0 w 17"/>
                <a:gd name="T7" fmla="*/ 97 h 106"/>
                <a:gd name="T8" fmla="*/ 9 w 17"/>
                <a:gd name="T9" fmla="*/ 106 h 106"/>
                <a:gd name="T10" fmla="*/ 17 w 17"/>
                <a:gd name="T11" fmla="*/ 97 h 106"/>
                <a:gd name="T12" fmla="*/ 17 w 17"/>
                <a:gd name="T13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6">
                  <a:moveTo>
                    <a:pt x="17" y="8"/>
                  </a:moveTo>
                  <a:cubicBezTo>
                    <a:pt x="17" y="4"/>
                    <a:pt x="13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2"/>
                    <a:pt x="4" y="106"/>
                    <a:pt x="9" y="106"/>
                  </a:cubicBezTo>
                  <a:cubicBezTo>
                    <a:pt x="13" y="106"/>
                    <a:pt x="17" y="102"/>
                    <a:pt x="17" y="97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" name="Freeform 17"/>
            <p:cNvSpPr>
              <a:spLocks/>
            </p:cNvSpPr>
            <p:nvPr userDrawn="1"/>
          </p:nvSpPr>
          <p:spPr bwMode="auto">
            <a:xfrm>
              <a:off x="73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9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9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9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18"/>
            <p:cNvSpPr>
              <a:spLocks/>
            </p:cNvSpPr>
            <p:nvPr userDrawn="1"/>
          </p:nvSpPr>
          <p:spPr bwMode="auto">
            <a:xfrm>
              <a:off x="79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9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9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9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1198843304"/>
      </p:ext>
    </p:extLst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losing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0394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4" name="Group 4"/>
          <p:cNvGrpSpPr>
            <a:grpSpLocks noChangeAspect="1"/>
          </p:cNvGrpSpPr>
          <p:nvPr userDrawn="1"/>
        </p:nvGrpSpPr>
        <p:grpSpPr bwMode="auto">
          <a:xfrm>
            <a:off x="3746294" y="2129856"/>
            <a:ext cx="1617944" cy="860542"/>
            <a:chOff x="310" y="249"/>
            <a:chExt cx="502" cy="267"/>
          </a:xfrm>
          <a:solidFill>
            <a:schemeClr val="accent5"/>
          </a:solidFill>
        </p:grpSpPr>
        <p:sp>
          <p:nvSpPr>
            <p:cNvPr id="5" name="Rectangle 5"/>
            <p:cNvSpPr>
              <a:spLocks noChangeArrowheads="1"/>
            </p:cNvSpPr>
            <p:nvPr userDrawn="1"/>
          </p:nvSpPr>
          <p:spPr bwMode="auto">
            <a:xfrm>
              <a:off x="452" y="426"/>
              <a:ext cx="22" cy="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" name="Freeform 6"/>
            <p:cNvSpPr>
              <a:spLocks/>
            </p:cNvSpPr>
            <p:nvPr userDrawn="1"/>
          </p:nvSpPr>
          <p:spPr bwMode="auto">
            <a:xfrm>
              <a:off x="585" y="425"/>
              <a:ext cx="66" cy="91"/>
            </a:xfrm>
            <a:custGeom>
              <a:avLst/>
              <a:gdLst>
                <a:gd name="T0" fmla="*/ 51 w 51"/>
                <a:gd name="T1" fmla="*/ 20 h 69"/>
                <a:gd name="T2" fmla="*/ 37 w 51"/>
                <a:gd name="T3" fmla="*/ 16 h 69"/>
                <a:gd name="T4" fmla="*/ 18 w 51"/>
                <a:gd name="T5" fmla="*/ 34 h 69"/>
                <a:gd name="T6" fmla="*/ 37 w 51"/>
                <a:gd name="T7" fmla="*/ 52 h 69"/>
                <a:gd name="T8" fmla="*/ 51 w 51"/>
                <a:gd name="T9" fmla="*/ 49 h 69"/>
                <a:gd name="T10" fmla="*/ 51 w 51"/>
                <a:gd name="T11" fmla="*/ 67 h 69"/>
                <a:gd name="T12" fmla="*/ 35 w 51"/>
                <a:gd name="T13" fmla="*/ 69 h 69"/>
                <a:gd name="T14" fmla="*/ 0 w 51"/>
                <a:gd name="T15" fmla="*/ 34 h 69"/>
                <a:gd name="T16" fmla="*/ 35 w 51"/>
                <a:gd name="T17" fmla="*/ 0 h 69"/>
                <a:gd name="T18" fmla="*/ 51 w 51"/>
                <a:gd name="T19" fmla="*/ 2 h 69"/>
                <a:gd name="T20" fmla="*/ 51 w 51"/>
                <a:gd name="T21" fmla="*/ 2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9">
                  <a:moveTo>
                    <a:pt x="51" y="20"/>
                  </a:moveTo>
                  <a:cubicBezTo>
                    <a:pt x="50" y="20"/>
                    <a:pt x="45" y="16"/>
                    <a:pt x="37" y="16"/>
                  </a:cubicBezTo>
                  <a:cubicBezTo>
                    <a:pt x="26" y="16"/>
                    <a:pt x="18" y="24"/>
                    <a:pt x="18" y="34"/>
                  </a:cubicBezTo>
                  <a:cubicBezTo>
                    <a:pt x="18" y="44"/>
                    <a:pt x="25" y="52"/>
                    <a:pt x="37" y="52"/>
                  </a:cubicBezTo>
                  <a:cubicBezTo>
                    <a:pt x="45" y="52"/>
                    <a:pt x="50" y="49"/>
                    <a:pt x="51" y="49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49" y="67"/>
                    <a:pt x="43" y="69"/>
                    <a:pt x="35" y="69"/>
                  </a:cubicBezTo>
                  <a:cubicBezTo>
                    <a:pt x="16" y="69"/>
                    <a:pt x="0" y="56"/>
                    <a:pt x="0" y="34"/>
                  </a:cubicBezTo>
                  <a:cubicBezTo>
                    <a:pt x="0" y="14"/>
                    <a:pt x="15" y="0"/>
                    <a:pt x="35" y="0"/>
                  </a:cubicBezTo>
                  <a:cubicBezTo>
                    <a:pt x="43" y="0"/>
                    <a:pt x="49" y="2"/>
                    <a:pt x="51" y="2"/>
                  </a:cubicBezTo>
                  <a:lnTo>
                    <a:pt x="5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" name="Freeform 7"/>
            <p:cNvSpPr>
              <a:spLocks/>
            </p:cNvSpPr>
            <p:nvPr userDrawn="1"/>
          </p:nvSpPr>
          <p:spPr bwMode="auto">
            <a:xfrm>
              <a:off x="355" y="425"/>
              <a:ext cx="67" cy="91"/>
            </a:xfrm>
            <a:custGeom>
              <a:avLst/>
              <a:gdLst>
                <a:gd name="T0" fmla="*/ 51 w 51"/>
                <a:gd name="T1" fmla="*/ 20 h 69"/>
                <a:gd name="T2" fmla="*/ 36 w 51"/>
                <a:gd name="T3" fmla="*/ 16 h 69"/>
                <a:gd name="T4" fmla="*/ 18 w 51"/>
                <a:gd name="T5" fmla="*/ 34 h 69"/>
                <a:gd name="T6" fmla="*/ 36 w 51"/>
                <a:gd name="T7" fmla="*/ 52 h 69"/>
                <a:gd name="T8" fmla="*/ 51 w 51"/>
                <a:gd name="T9" fmla="*/ 49 h 69"/>
                <a:gd name="T10" fmla="*/ 51 w 51"/>
                <a:gd name="T11" fmla="*/ 67 h 69"/>
                <a:gd name="T12" fmla="*/ 35 w 51"/>
                <a:gd name="T13" fmla="*/ 69 h 69"/>
                <a:gd name="T14" fmla="*/ 0 w 51"/>
                <a:gd name="T15" fmla="*/ 34 h 69"/>
                <a:gd name="T16" fmla="*/ 35 w 51"/>
                <a:gd name="T17" fmla="*/ 0 h 69"/>
                <a:gd name="T18" fmla="*/ 51 w 51"/>
                <a:gd name="T19" fmla="*/ 2 h 69"/>
                <a:gd name="T20" fmla="*/ 51 w 51"/>
                <a:gd name="T21" fmla="*/ 2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9">
                  <a:moveTo>
                    <a:pt x="51" y="20"/>
                  </a:moveTo>
                  <a:cubicBezTo>
                    <a:pt x="50" y="20"/>
                    <a:pt x="45" y="16"/>
                    <a:pt x="36" y="16"/>
                  </a:cubicBezTo>
                  <a:cubicBezTo>
                    <a:pt x="25" y="16"/>
                    <a:pt x="18" y="24"/>
                    <a:pt x="18" y="34"/>
                  </a:cubicBezTo>
                  <a:cubicBezTo>
                    <a:pt x="18" y="44"/>
                    <a:pt x="25" y="52"/>
                    <a:pt x="36" y="52"/>
                  </a:cubicBezTo>
                  <a:cubicBezTo>
                    <a:pt x="44" y="52"/>
                    <a:pt x="50" y="49"/>
                    <a:pt x="51" y="49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49" y="67"/>
                    <a:pt x="43" y="69"/>
                    <a:pt x="35" y="69"/>
                  </a:cubicBezTo>
                  <a:cubicBezTo>
                    <a:pt x="16" y="69"/>
                    <a:pt x="0" y="56"/>
                    <a:pt x="0" y="34"/>
                  </a:cubicBezTo>
                  <a:cubicBezTo>
                    <a:pt x="0" y="14"/>
                    <a:pt x="15" y="0"/>
                    <a:pt x="35" y="0"/>
                  </a:cubicBezTo>
                  <a:cubicBezTo>
                    <a:pt x="43" y="0"/>
                    <a:pt x="49" y="2"/>
                    <a:pt x="51" y="2"/>
                  </a:cubicBezTo>
                  <a:lnTo>
                    <a:pt x="5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" name="Freeform 8"/>
            <p:cNvSpPr>
              <a:spLocks noEditPoints="1"/>
            </p:cNvSpPr>
            <p:nvPr userDrawn="1"/>
          </p:nvSpPr>
          <p:spPr bwMode="auto">
            <a:xfrm>
              <a:off x="675" y="425"/>
              <a:ext cx="91" cy="91"/>
            </a:xfrm>
            <a:custGeom>
              <a:avLst/>
              <a:gdLst>
                <a:gd name="T0" fmla="*/ 70 w 70"/>
                <a:gd name="T1" fmla="*/ 34 h 69"/>
                <a:gd name="T2" fmla="*/ 35 w 70"/>
                <a:gd name="T3" fmla="*/ 69 h 69"/>
                <a:gd name="T4" fmla="*/ 0 w 70"/>
                <a:gd name="T5" fmla="*/ 34 h 69"/>
                <a:gd name="T6" fmla="*/ 35 w 70"/>
                <a:gd name="T7" fmla="*/ 0 h 69"/>
                <a:gd name="T8" fmla="*/ 70 w 70"/>
                <a:gd name="T9" fmla="*/ 34 h 69"/>
                <a:gd name="T10" fmla="*/ 35 w 70"/>
                <a:gd name="T11" fmla="*/ 17 h 69"/>
                <a:gd name="T12" fmla="*/ 18 w 70"/>
                <a:gd name="T13" fmla="*/ 34 h 69"/>
                <a:gd name="T14" fmla="*/ 35 w 70"/>
                <a:gd name="T15" fmla="*/ 52 h 69"/>
                <a:gd name="T16" fmla="*/ 52 w 70"/>
                <a:gd name="T17" fmla="*/ 34 h 69"/>
                <a:gd name="T18" fmla="*/ 35 w 70"/>
                <a:gd name="T19" fmla="*/ 1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69">
                  <a:moveTo>
                    <a:pt x="70" y="34"/>
                  </a:moveTo>
                  <a:cubicBezTo>
                    <a:pt x="70" y="53"/>
                    <a:pt x="56" y="69"/>
                    <a:pt x="35" y="69"/>
                  </a:cubicBezTo>
                  <a:cubicBezTo>
                    <a:pt x="14" y="69"/>
                    <a:pt x="0" y="53"/>
                    <a:pt x="0" y="34"/>
                  </a:cubicBezTo>
                  <a:cubicBezTo>
                    <a:pt x="0" y="15"/>
                    <a:pt x="14" y="0"/>
                    <a:pt x="35" y="0"/>
                  </a:cubicBezTo>
                  <a:cubicBezTo>
                    <a:pt x="56" y="0"/>
                    <a:pt x="70" y="15"/>
                    <a:pt x="70" y="34"/>
                  </a:cubicBezTo>
                  <a:close/>
                  <a:moveTo>
                    <a:pt x="35" y="17"/>
                  </a:moveTo>
                  <a:cubicBezTo>
                    <a:pt x="25" y="17"/>
                    <a:pt x="18" y="25"/>
                    <a:pt x="18" y="34"/>
                  </a:cubicBezTo>
                  <a:cubicBezTo>
                    <a:pt x="18" y="44"/>
                    <a:pt x="25" y="52"/>
                    <a:pt x="35" y="52"/>
                  </a:cubicBezTo>
                  <a:cubicBezTo>
                    <a:pt x="45" y="52"/>
                    <a:pt x="52" y="44"/>
                    <a:pt x="52" y="34"/>
                  </a:cubicBezTo>
                  <a:cubicBezTo>
                    <a:pt x="52" y="25"/>
                    <a:pt x="45" y="17"/>
                    <a:pt x="3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" name="Freeform 9"/>
            <p:cNvSpPr>
              <a:spLocks/>
            </p:cNvSpPr>
            <p:nvPr userDrawn="1"/>
          </p:nvSpPr>
          <p:spPr bwMode="auto">
            <a:xfrm>
              <a:off x="503" y="425"/>
              <a:ext cx="60" cy="91"/>
            </a:xfrm>
            <a:custGeom>
              <a:avLst/>
              <a:gdLst>
                <a:gd name="T0" fmla="*/ 42 w 46"/>
                <a:gd name="T1" fmla="*/ 16 h 69"/>
                <a:gd name="T2" fmla="*/ 29 w 46"/>
                <a:gd name="T3" fmla="*/ 14 h 69"/>
                <a:gd name="T4" fmla="*/ 18 w 46"/>
                <a:gd name="T5" fmla="*/ 20 h 69"/>
                <a:gd name="T6" fmla="*/ 26 w 46"/>
                <a:gd name="T7" fmla="*/ 26 h 69"/>
                <a:gd name="T8" fmla="*/ 30 w 46"/>
                <a:gd name="T9" fmla="*/ 27 h 69"/>
                <a:gd name="T10" fmla="*/ 46 w 46"/>
                <a:gd name="T11" fmla="*/ 47 h 69"/>
                <a:gd name="T12" fmla="*/ 19 w 46"/>
                <a:gd name="T13" fmla="*/ 69 h 69"/>
                <a:gd name="T14" fmla="*/ 1 w 46"/>
                <a:gd name="T15" fmla="*/ 67 h 69"/>
                <a:gd name="T16" fmla="*/ 1 w 46"/>
                <a:gd name="T17" fmla="*/ 52 h 69"/>
                <a:gd name="T18" fmla="*/ 16 w 46"/>
                <a:gd name="T19" fmla="*/ 54 h 69"/>
                <a:gd name="T20" fmla="*/ 29 w 46"/>
                <a:gd name="T21" fmla="*/ 48 h 69"/>
                <a:gd name="T22" fmla="*/ 21 w 46"/>
                <a:gd name="T23" fmla="*/ 41 h 69"/>
                <a:gd name="T24" fmla="*/ 18 w 46"/>
                <a:gd name="T25" fmla="*/ 40 h 69"/>
                <a:gd name="T26" fmla="*/ 0 w 46"/>
                <a:gd name="T27" fmla="*/ 21 h 69"/>
                <a:gd name="T28" fmla="*/ 25 w 46"/>
                <a:gd name="T29" fmla="*/ 0 h 69"/>
                <a:gd name="T30" fmla="*/ 42 w 46"/>
                <a:gd name="T31" fmla="*/ 2 h 69"/>
                <a:gd name="T32" fmla="*/ 42 w 46"/>
                <a:gd name="T33" fmla="*/ 1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" h="69">
                  <a:moveTo>
                    <a:pt x="42" y="16"/>
                  </a:moveTo>
                  <a:cubicBezTo>
                    <a:pt x="41" y="16"/>
                    <a:pt x="34" y="14"/>
                    <a:pt x="29" y="14"/>
                  </a:cubicBezTo>
                  <a:cubicBezTo>
                    <a:pt x="22" y="14"/>
                    <a:pt x="18" y="16"/>
                    <a:pt x="18" y="20"/>
                  </a:cubicBezTo>
                  <a:cubicBezTo>
                    <a:pt x="18" y="24"/>
                    <a:pt x="23" y="25"/>
                    <a:pt x="26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41" y="31"/>
                    <a:pt x="46" y="38"/>
                    <a:pt x="46" y="47"/>
                  </a:cubicBezTo>
                  <a:cubicBezTo>
                    <a:pt x="46" y="63"/>
                    <a:pt x="32" y="69"/>
                    <a:pt x="19" y="69"/>
                  </a:cubicBezTo>
                  <a:cubicBezTo>
                    <a:pt x="10" y="69"/>
                    <a:pt x="1" y="67"/>
                    <a:pt x="1" y="67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2" y="52"/>
                    <a:pt x="9" y="54"/>
                    <a:pt x="16" y="54"/>
                  </a:cubicBezTo>
                  <a:cubicBezTo>
                    <a:pt x="25" y="54"/>
                    <a:pt x="29" y="52"/>
                    <a:pt x="29" y="48"/>
                  </a:cubicBezTo>
                  <a:cubicBezTo>
                    <a:pt x="29" y="45"/>
                    <a:pt x="25" y="43"/>
                    <a:pt x="21" y="41"/>
                  </a:cubicBezTo>
                  <a:cubicBezTo>
                    <a:pt x="20" y="41"/>
                    <a:pt x="19" y="41"/>
                    <a:pt x="18" y="40"/>
                  </a:cubicBezTo>
                  <a:cubicBezTo>
                    <a:pt x="8" y="37"/>
                    <a:pt x="0" y="32"/>
                    <a:pt x="0" y="21"/>
                  </a:cubicBezTo>
                  <a:cubicBezTo>
                    <a:pt x="0" y="8"/>
                    <a:pt x="10" y="0"/>
                    <a:pt x="25" y="0"/>
                  </a:cubicBezTo>
                  <a:cubicBezTo>
                    <a:pt x="34" y="0"/>
                    <a:pt x="41" y="2"/>
                    <a:pt x="42" y="2"/>
                  </a:cubicBezTo>
                  <a:lnTo>
                    <a:pt x="42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" name="Freeform 10"/>
            <p:cNvSpPr>
              <a:spLocks/>
            </p:cNvSpPr>
            <p:nvPr userDrawn="1"/>
          </p:nvSpPr>
          <p:spPr bwMode="auto">
            <a:xfrm>
              <a:off x="31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8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8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8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" name="Freeform 11"/>
            <p:cNvSpPr>
              <a:spLocks/>
            </p:cNvSpPr>
            <p:nvPr userDrawn="1"/>
          </p:nvSpPr>
          <p:spPr bwMode="auto">
            <a:xfrm>
              <a:off x="37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8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8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8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12"/>
            <p:cNvSpPr>
              <a:spLocks/>
            </p:cNvSpPr>
            <p:nvPr userDrawn="1"/>
          </p:nvSpPr>
          <p:spPr bwMode="auto">
            <a:xfrm>
              <a:off x="430" y="249"/>
              <a:ext cx="22" cy="139"/>
            </a:xfrm>
            <a:custGeom>
              <a:avLst/>
              <a:gdLst>
                <a:gd name="T0" fmla="*/ 17 w 17"/>
                <a:gd name="T1" fmla="*/ 8 h 106"/>
                <a:gd name="T2" fmla="*/ 8 w 17"/>
                <a:gd name="T3" fmla="*/ 0 h 106"/>
                <a:gd name="T4" fmla="*/ 0 w 17"/>
                <a:gd name="T5" fmla="*/ 8 h 106"/>
                <a:gd name="T6" fmla="*/ 0 w 17"/>
                <a:gd name="T7" fmla="*/ 97 h 106"/>
                <a:gd name="T8" fmla="*/ 8 w 17"/>
                <a:gd name="T9" fmla="*/ 106 h 106"/>
                <a:gd name="T10" fmla="*/ 17 w 17"/>
                <a:gd name="T11" fmla="*/ 97 h 106"/>
                <a:gd name="T12" fmla="*/ 17 w 17"/>
                <a:gd name="T13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6">
                  <a:moveTo>
                    <a:pt x="17" y="8"/>
                  </a:moveTo>
                  <a:cubicBezTo>
                    <a:pt x="17" y="4"/>
                    <a:pt x="13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2"/>
                    <a:pt x="4" y="106"/>
                    <a:pt x="8" y="106"/>
                  </a:cubicBezTo>
                  <a:cubicBezTo>
                    <a:pt x="13" y="106"/>
                    <a:pt x="17" y="102"/>
                    <a:pt x="17" y="97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13"/>
            <p:cNvSpPr>
              <a:spLocks/>
            </p:cNvSpPr>
            <p:nvPr userDrawn="1"/>
          </p:nvSpPr>
          <p:spPr bwMode="auto">
            <a:xfrm>
              <a:off x="49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8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8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8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14"/>
            <p:cNvSpPr>
              <a:spLocks/>
            </p:cNvSpPr>
            <p:nvPr userDrawn="1"/>
          </p:nvSpPr>
          <p:spPr bwMode="auto">
            <a:xfrm>
              <a:off x="55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8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8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8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15"/>
            <p:cNvSpPr>
              <a:spLocks/>
            </p:cNvSpPr>
            <p:nvPr userDrawn="1"/>
          </p:nvSpPr>
          <p:spPr bwMode="auto">
            <a:xfrm>
              <a:off x="61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9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9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9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" name="Freeform 16"/>
            <p:cNvSpPr>
              <a:spLocks/>
            </p:cNvSpPr>
            <p:nvPr userDrawn="1"/>
          </p:nvSpPr>
          <p:spPr bwMode="auto">
            <a:xfrm>
              <a:off x="670" y="249"/>
              <a:ext cx="22" cy="139"/>
            </a:xfrm>
            <a:custGeom>
              <a:avLst/>
              <a:gdLst>
                <a:gd name="T0" fmla="*/ 17 w 17"/>
                <a:gd name="T1" fmla="*/ 8 h 106"/>
                <a:gd name="T2" fmla="*/ 9 w 17"/>
                <a:gd name="T3" fmla="*/ 0 h 106"/>
                <a:gd name="T4" fmla="*/ 0 w 17"/>
                <a:gd name="T5" fmla="*/ 8 h 106"/>
                <a:gd name="T6" fmla="*/ 0 w 17"/>
                <a:gd name="T7" fmla="*/ 97 h 106"/>
                <a:gd name="T8" fmla="*/ 9 w 17"/>
                <a:gd name="T9" fmla="*/ 106 h 106"/>
                <a:gd name="T10" fmla="*/ 17 w 17"/>
                <a:gd name="T11" fmla="*/ 97 h 106"/>
                <a:gd name="T12" fmla="*/ 17 w 17"/>
                <a:gd name="T13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6">
                  <a:moveTo>
                    <a:pt x="17" y="8"/>
                  </a:moveTo>
                  <a:cubicBezTo>
                    <a:pt x="17" y="4"/>
                    <a:pt x="13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2"/>
                    <a:pt x="4" y="106"/>
                    <a:pt x="9" y="106"/>
                  </a:cubicBezTo>
                  <a:cubicBezTo>
                    <a:pt x="13" y="106"/>
                    <a:pt x="17" y="102"/>
                    <a:pt x="17" y="97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" name="Freeform 17"/>
            <p:cNvSpPr>
              <a:spLocks/>
            </p:cNvSpPr>
            <p:nvPr userDrawn="1"/>
          </p:nvSpPr>
          <p:spPr bwMode="auto">
            <a:xfrm>
              <a:off x="73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9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9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9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18"/>
            <p:cNvSpPr>
              <a:spLocks/>
            </p:cNvSpPr>
            <p:nvPr userDrawn="1"/>
          </p:nvSpPr>
          <p:spPr bwMode="auto">
            <a:xfrm>
              <a:off x="79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9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9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9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147974899"/>
      </p:ext>
    </p:extLst>
  </p:cSld>
  <p:clrMapOvr>
    <a:masterClrMapping/>
  </p:clrMapOvr>
  <p:transition spd="slow">
    <p:wip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_Closing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 noChangeAspect="1"/>
          </p:cNvGrpSpPr>
          <p:nvPr userDrawn="1"/>
        </p:nvGrpSpPr>
        <p:grpSpPr bwMode="auto">
          <a:xfrm>
            <a:off x="3746294" y="2129856"/>
            <a:ext cx="1617944" cy="860542"/>
            <a:chOff x="310" y="249"/>
            <a:chExt cx="502" cy="267"/>
          </a:xfrm>
          <a:solidFill>
            <a:schemeClr val="accent1">
              <a:lumMod val="75000"/>
            </a:schemeClr>
          </a:solidFill>
        </p:grpSpPr>
        <p:sp>
          <p:nvSpPr>
            <p:cNvPr id="5" name="Rectangle 5"/>
            <p:cNvSpPr>
              <a:spLocks noChangeArrowheads="1"/>
            </p:cNvSpPr>
            <p:nvPr userDrawn="1"/>
          </p:nvSpPr>
          <p:spPr bwMode="auto">
            <a:xfrm>
              <a:off x="452" y="426"/>
              <a:ext cx="22" cy="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" name="Freeform 6"/>
            <p:cNvSpPr>
              <a:spLocks/>
            </p:cNvSpPr>
            <p:nvPr userDrawn="1"/>
          </p:nvSpPr>
          <p:spPr bwMode="auto">
            <a:xfrm>
              <a:off x="585" y="425"/>
              <a:ext cx="66" cy="91"/>
            </a:xfrm>
            <a:custGeom>
              <a:avLst/>
              <a:gdLst>
                <a:gd name="T0" fmla="*/ 51 w 51"/>
                <a:gd name="T1" fmla="*/ 20 h 69"/>
                <a:gd name="T2" fmla="*/ 37 w 51"/>
                <a:gd name="T3" fmla="*/ 16 h 69"/>
                <a:gd name="T4" fmla="*/ 18 w 51"/>
                <a:gd name="T5" fmla="*/ 34 h 69"/>
                <a:gd name="T6" fmla="*/ 37 w 51"/>
                <a:gd name="T7" fmla="*/ 52 h 69"/>
                <a:gd name="T8" fmla="*/ 51 w 51"/>
                <a:gd name="T9" fmla="*/ 49 h 69"/>
                <a:gd name="T10" fmla="*/ 51 w 51"/>
                <a:gd name="T11" fmla="*/ 67 h 69"/>
                <a:gd name="T12" fmla="*/ 35 w 51"/>
                <a:gd name="T13" fmla="*/ 69 h 69"/>
                <a:gd name="T14" fmla="*/ 0 w 51"/>
                <a:gd name="T15" fmla="*/ 34 h 69"/>
                <a:gd name="T16" fmla="*/ 35 w 51"/>
                <a:gd name="T17" fmla="*/ 0 h 69"/>
                <a:gd name="T18" fmla="*/ 51 w 51"/>
                <a:gd name="T19" fmla="*/ 2 h 69"/>
                <a:gd name="T20" fmla="*/ 51 w 51"/>
                <a:gd name="T21" fmla="*/ 2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9">
                  <a:moveTo>
                    <a:pt x="51" y="20"/>
                  </a:moveTo>
                  <a:cubicBezTo>
                    <a:pt x="50" y="20"/>
                    <a:pt x="45" y="16"/>
                    <a:pt x="37" y="16"/>
                  </a:cubicBezTo>
                  <a:cubicBezTo>
                    <a:pt x="26" y="16"/>
                    <a:pt x="18" y="24"/>
                    <a:pt x="18" y="34"/>
                  </a:cubicBezTo>
                  <a:cubicBezTo>
                    <a:pt x="18" y="44"/>
                    <a:pt x="25" y="52"/>
                    <a:pt x="37" y="52"/>
                  </a:cubicBezTo>
                  <a:cubicBezTo>
                    <a:pt x="45" y="52"/>
                    <a:pt x="50" y="49"/>
                    <a:pt x="51" y="49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49" y="67"/>
                    <a:pt x="43" y="69"/>
                    <a:pt x="35" y="69"/>
                  </a:cubicBezTo>
                  <a:cubicBezTo>
                    <a:pt x="16" y="69"/>
                    <a:pt x="0" y="56"/>
                    <a:pt x="0" y="34"/>
                  </a:cubicBezTo>
                  <a:cubicBezTo>
                    <a:pt x="0" y="14"/>
                    <a:pt x="15" y="0"/>
                    <a:pt x="35" y="0"/>
                  </a:cubicBezTo>
                  <a:cubicBezTo>
                    <a:pt x="43" y="0"/>
                    <a:pt x="49" y="2"/>
                    <a:pt x="51" y="2"/>
                  </a:cubicBezTo>
                  <a:lnTo>
                    <a:pt x="5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" name="Freeform 7"/>
            <p:cNvSpPr>
              <a:spLocks/>
            </p:cNvSpPr>
            <p:nvPr userDrawn="1"/>
          </p:nvSpPr>
          <p:spPr bwMode="auto">
            <a:xfrm>
              <a:off x="355" y="425"/>
              <a:ext cx="67" cy="91"/>
            </a:xfrm>
            <a:custGeom>
              <a:avLst/>
              <a:gdLst>
                <a:gd name="T0" fmla="*/ 51 w 51"/>
                <a:gd name="T1" fmla="*/ 20 h 69"/>
                <a:gd name="T2" fmla="*/ 36 w 51"/>
                <a:gd name="T3" fmla="*/ 16 h 69"/>
                <a:gd name="T4" fmla="*/ 18 w 51"/>
                <a:gd name="T5" fmla="*/ 34 h 69"/>
                <a:gd name="T6" fmla="*/ 36 w 51"/>
                <a:gd name="T7" fmla="*/ 52 h 69"/>
                <a:gd name="T8" fmla="*/ 51 w 51"/>
                <a:gd name="T9" fmla="*/ 49 h 69"/>
                <a:gd name="T10" fmla="*/ 51 w 51"/>
                <a:gd name="T11" fmla="*/ 67 h 69"/>
                <a:gd name="T12" fmla="*/ 35 w 51"/>
                <a:gd name="T13" fmla="*/ 69 h 69"/>
                <a:gd name="T14" fmla="*/ 0 w 51"/>
                <a:gd name="T15" fmla="*/ 34 h 69"/>
                <a:gd name="T16" fmla="*/ 35 w 51"/>
                <a:gd name="T17" fmla="*/ 0 h 69"/>
                <a:gd name="T18" fmla="*/ 51 w 51"/>
                <a:gd name="T19" fmla="*/ 2 h 69"/>
                <a:gd name="T20" fmla="*/ 51 w 51"/>
                <a:gd name="T21" fmla="*/ 2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9">
                  <a:moveTo>
                    <a:pt x="51" y="20"/>
                  </a:moveTo>
                  <a:cubicBezTo>
                    <a:pt x="50" y="20"/>
                    <a:pt x="45" y="16"/>
                    <a:pt x="36" y="16"/>
                  </a:cubicBezTo>
                  <a:cubicBezTo>
                    <a:pt x="25" y="16"/>
                    <a:pt x="18" y="24"/>
                    <a:pt x="18" y="34"/>
                  </a:cubicBezTo>
                  <a:cubicBezTo>
                    <a:pt x="18" y="44"/>
                    <a:pt x="25" y="52"/>
                    <a:pt x="36" y="52"/>
                  </a:cubicBezTo>
                  <a:cubicBezTo>
                    <a:pt x="44" y="52"/>
                    <a:pt x="50" y="49"/>
                    <a:pt x="51" y="49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49" y="67"/>
                    <a:pt x="43" y="69"/>
                    <a:pt x="35" y="69"/>
                  </a:cubicBezTo>
                  <a:cubicBezTo>
                    <a:pt x="16" y="69"/>
                    <a:pt x="0" y="56"/>
                    <a:pt x="0" y="34"/>
                  </a:cubicBezTo>
                  <a:cubicBezTo>
                    <a:pt x="0" y="14"/>
                    <a:pt x="15" y="0"/>
                    <a:pt x="35" y="0"/>
                  </a:cubicBezTo>
                  <a:cubicBezTo>
                    <a:pt x="43" y="0"/>
                    <a:pt x="49" y="2"/>
                    <a:pt x="51" y="2"/>
                  </a:cubicBezTo>
                  <a:lnTo>
                    <a:pt x="5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" name="Freeform 8"/>
            <p:cNvSpPr>
              <a:spLocks noEditPoints="1"/>
            </p:cNvSpPr>
            <p:nvPr userDrawn="1"/>
          </p:nvSpPr>
          <p:spPr bwMode="auto">
            <a:xfrm>
              <a:off x="675" y="425"/>
              <a:ext cx="91" cy="91"/>
            </a:xfrm>
            <a:custGeom>
              <a:avLst/>
              <a:gdLst>
                <a:gd name="T0" fmla="*/ 70 w 70"/>
                <a:gd name="T1" fmla="*/ 34 h 69"/>
                <a:gd name="T2" fmla="*/ 35 w 70"/>
                <a:gd name="T3" fmla="*/ 69 h 69"/>
                <a:gd name="T4" fmla="*/ 0 w 70"/>
                <a:gd name="T5" fmla="*/ 34 h 69"/>
                <a:gd name="T6" fmla="*/ 35 w 70"/>
                <a:gd name="T7" fmla="*/ 0 h 69"/>
                <a:gd name="T8" fmla="*/ 70 w 70"/>
                <a:gd name="T9" fmla="*/ 34 h 69"/>
                <a:gd name="T10" fmla="*/ 35 w 70"/>
                <a:gd name="T11" fmla="*/ 17 h 69"/>
                <a:gd name="T12" fmla="*/ 18 w 70"/>
                <a:gd name="T13" fmla="*/ 34 h 69"/>
                <a:gd name="T14" fmla="*/ 35 w 70"/>
                <a:gd name="T15" fmla="*/ 52 h 69"/>
                <a:gd name="T16" fmla="*/ 52 w 70"/>
                <a:gd name="T17" fmla="*/ 34 h 69"/>
                <a:gd name="T18" fmla="*/ 35 w 70"/>
                <a:gd name="T19" fmla="*/ 1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69">
                  <a:moveTo>
                    <a:pt x="70" y="34"/>
                  </a:moveTo>
                  <a:cubicBezTo>
                    <a:pt x="70" y="53"/>
                    <a:pt x="56" y="69"/>
                    <a:pt x="35" y="69"/>
                  </a:cubicBezTo>
                  <a:cubicBezTo>
                    <a:pt x="14" y="69"/>
                    <a:pt x="0" y="53"/>
                    <a:pt x="0" y="34"/>
                  </a:cubicBezTo>
                  <a:cubicBezTo>
                    <a:pt x="0" y="15"/>
                    <a:pt x="14" y="0"/>
                    <a:pt x="35" y="0"/>
                  </a:cubicBezTo>
                  <a:cubicBezTo>
                    <a:pt x="56" y="0"/>
                    <a:pt x="70" y="15"/>
                    <a:pt x="70" y="34"/>
                  </a:cubicBezTo>
                  <a:close/>
                  <a:moveTo>
                    <a:pt x="35" y="17"/>
                  </a:moveTo>
                  <a:cubicBezTo>
                    <a:pt x="25" y="17"/>
                    <a:pt x="18" y="25"/>
                    <a:pt x="18" y="34"/>
                  </a:cubicBezTo>
                  <a:cubicBezTo>
                    <a:pt x="18" y="44"/>
                    <a:pt x="25" y="52"/>
                    <a:pt x="35" y="52"/>
                  </a:cubicBezTo>
                  <a:cubicBezTo>
                    <a:pt x="45" y="52"/>
                    <a:pt x="52" y="44"/>
                    <a:pt x="52" y="34"/>
                  </a:cubicBezTo>
                  <a:cubicBezTo>
                    <a:pt x="52" y="25"/>
                    <a:pt x="45" y="17"/>
                    <a:pt x="3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" name="Freeform 9"/>
            <p:cNvSpPr>
              <a:spLocks/>
            </p:cNvSpPr>
            <p:nvPr userDrawn="1"/>
          </p:nvSpPr>
          <p:spPr bwMode="auto">
            <a:xfrm>
              <a:off x="503" y="425"/>
              <a:ext cx="60" cy="91"/>
            </a:xfrm>
            <a:custGeom>
              <a:avLst/>
              <a:gdLst>
                <a:gd name="T0" fmla="*/ 42 w 46"/>
                <a:gd name="T1" fmla="*/ 16 h 69"/>
                <a:gd name="T2" fmla="*/ 29 w 46"/>
                <a:gd name="T3" fmla="*/ 14 h 69"/>
                <a:gd name="T4" fmla="*/ 18 w 46"/>
                <a:gd name="T5" fmla="*/ 20 h 69"/>
                <a:gd name="T6" fmla="*/ 26 w 46"/>
                <a:gd name="T7" fmla="*/ 26 h 69"/>
                <a:gd name="T8" fmla="*/ 30 w 46"/>
                <a:gd name="T9" fmla="*/ 27 h 69"/>
                <a:gd name="T10" fmla="*/ 46 w 46"/>
                <a:gd name="T11" fmla="*/ 47 h 69"/>
                <a:gd name="T12" fmla="*/ 19 w 46"/>
                <a:gd name="T13" fmla="*/ 69 h 69"/>
                <a:gd name="T14" fmla="*/ 1 w 46"/>
                <a:gd name="T15" fmla="*/ 67 h 69"/>
                <a:gd name="T16" fmla="*/ 1 w 46"/>
                <a:gd name="T17" fmla="*/ 52 h 69"/>
                <a:gd name="T18" fmla="*/ 16 w 46"/>
                <a:gd name="T19" fmla="*/ 54 h 69"/>
                <a:gd name="T20" fmla="*/ 29 w 46"/>
                <a:gd name="T21" fmla="*/ 48 h 69"/>
                <a:gd name="T22" fmla="*/ 21 w 46"/>
                <a:gd name="T23" fmla="*/ 41 h 69"/>
                <a:gd name="T24" fmla="*/ 18 w 46"/>
                <a:gd name="T25" fmla="*/ 40 h 69"/>
                <a:gd name="T26" fmla="*/ 0 w 46"/>
                <a:gd name="T27" fmla="*/ 21 h 69"/>
                <a:gd name="T28" fmla="*/ 25 w 46"/>
                <a:gd name="T29" fmla="*/ 0 h 69"/>
                <a:gd name="T30" fmla="*/ 42 w 46"/>
                <a:gd name="T31" fmla="*/ 2 h 69"/>
                <a:gd name="T32" fmla="*/ 42 w 46"/>
                <a:gd name="T33" fmla="*/ 1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" h="69">
                  <a:moveTo>
                    <a:pt x="42" y="16"/>
                  </a:moveTo>
                  <a:cubicBezTo>
                    <a:pt x="41" y="16"/>
                    <a:pt x="34" y="14"/>
                    <a:pt x="29" y="14"/>
                  </a:cubicBezTo>
                  <a:cubicBezTo>
                    <a:pt x="22" y="14"/>
                    <a:pt x="18" y="16"/>
                    <a:pt x="18" y="20"/>
                  </a:cubicBezTo>
                  <a:cubicBezTo>
                    <a:pt x="18" y="24"/>
                    <a:pt x="23" y="25"/>
                    <a:pt x="26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41" y="31"/>
                    <a:pt x="46" y="38"/>
                    <a:pt x="46" y="47"/>
                  </a:cubicBezTo>
                  <a:cubicBezTo>
                    <a:pt x="46" y="63"/>
                    <a:pt x="32" y="69"/>
                    <a:pt x="19" y="69"/>
                  </a:cubicBezTo>
                  <a:cubicBezTo>
                    <a:pt x="10" y="69"/>
                    <a:pt x="1" y="67"/>
                    <a:pt x="1" y="67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2" y="52"/>
                    <a:pt x="9" y="54"/>
                    <a:pt x="16" y="54"/>
                  </a:cubicBezTo>
                  <a:cubicBezTo>
                    <a:pt x="25" y="54"/>
                    <a:pt x="29" y="52"/>
                    <a:pt x="29" y="48"/>
                  </a:cubicBezTo>
                  <a:cubicBezTo>
                    <a:pt x="29" y="45"/>
                    <a:pt x="25" y="43"/>
                    <a:pt x="21" y="41"/>
                  </a:cubicBezTo>
                  <a:cubicBezTo>
                    <a:pt x="20" y="41"/>
                    <a:pt x="19" y="41"/>
                    <a:pt x="18" y="40"/>
                  </a:cubicBezTo>
                  <a:cubicBezTo>
                    <a:pt x="8" y="37"/>
                    <a:pt x="0" y="32"/>
                    <a:pt x="0" y="21"/>
                  </a:cubicBezTo>
                  <a:cubicBezTo>
                    <a:pt x="0" y="8"/>
                    <a:pt x="10" y="0"/>
                    <a:pt x="25" y="0"/>
                  </a:cubicBezTo>
                  <a:cubicBezTo>
                    <a:pt x="34" y="0"/>
                    <a:pt x="41" y="2"/>
                    <a:pt x="42" y="2"/>
                  </a:cubicBezTo>
                  <a:lnTo>
                    <a:pt x="42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" name="Freeform 10"/>
            <p:cNvSpPr>
              <a:spLocks/>
            </p:cNvSpPr>
            <p:nvPr userDrawn="1"/>
          </p:nvSpPr>
          <p:spPr bwMode="auto">
            <a:xfrm>
              <a:off x="31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8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8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8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" name="Freeform 11"/>
            <p:cNvSpPr>
              <a:spLocks/>
            </p:cNvSpPr>
            <p:nvPr userDrawn="1"/>
          </p:nvSpPr>
          <p:spPr bwMode="auto">
            <a:xfrm>
              <a:off x="37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8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8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8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12"/>
            <p:cNvSpPr>
              <a:spLocks/>
            </p:cNvSpPr>
            <p:nvPr userDrawn="1"/>
          </p:nvSpPr>
          <p:spPr bwMode="auto">
            <a:xfrm>
              <a:off x="430" y="249"/>
              <a:ext cx="22" cy="139"/>
            </a:xfrm>
            <a:custGeom>
              <a:avLst/>
              <a:gdLst>
                <a:gd name="T0" fmla="*/ 17 w 17"/>
                <a:gd name="T1" fmla="*/ 8 h 106"/>
                <a:gd name="T2" fmla="*/ 8 w 17"/>
                <a:gd name="T3" fmla="*/ 0 h 106"/>
                <a:gd name="T4" fmla="*/ 0 w 17"/>
                <a:gd name="T5" fmla="*/ 8 h 106"/>
                <a:gd name="T6" fmla="*/ 0 w 17"/>
                <a:gd name="T7" fmla="*/ 97 h 106"/>
                <a:gd name="T8" fmla="*/ 8 w 17"/>
                <a:gd name="T9" fmla="*/ 106 h 106"/>
                <a:gd name="T10" fmla="*/ 17 w 17"/>
                <a:gd name="T11" fmla="*/ 97 h 106"/>
                <a:gd name="T12" fmla="*/ 17 w 17"/>
                <a:gd name="T13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6">
                  <a:moveTo>
                    <a:pt x="17" y="8"/>
                  </a:moveTo>
                  <a:cubicBezTo>
                    <a:pt x="17" y="4"/>
                    <a:pt x="13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2"/>
                    <a:pt x="4" y="106"/>
                    <a:pt x="8" y="106"/>
                  </a:cubicBezTo>
                  <a:cubicBezTo>
                    <a:pt x="13" y="106"/>
                    <a:pt x="17" y="102"/>
                    <a:pt x="17" y="97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13"/>
            <p:cNvSpPr>
              <a:spLocks/>
            </p:cNvSpPr>
            <p:nvPr userDrawn="1"/>
          </p:nvSpPr>
          <p:spPr bwMode="auto">
            <a:xfrm>
              <a:off x="49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8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8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8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14"/>
            <p:cNvSpPr>
              <a:spLocks/>
            </p:cNvSpPr>
            <p:nvPr userDrawn="1"/>
          </p:nvSpPr>
          <p:spPr bwMode="auto">
            <a:xfrm>
              <a:off x="55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8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8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8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15"/>
            <p:cNvSpPr>
              <a:spLocks/>
            </p:cNvSpPr>
            <p:nvPr userDrawn="1"/>
          </p:nvSpPr>
          <p:spPr bwMode="auto">
            <a:xfrm>
              <a:off x="61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9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9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9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" name="Freeform 16"/>
            <p:cNvSpPr>
              <a:spLocks/>
            </p:cNvSpPr>
            <p:nvPr userDrawn="1"/>
          </p:nvSpPr>
          <p:spPr bwMode="auto">
            <a:xfrm>
              <a:off x="670" y="249"/>
              <a:ext cx="22" cy="139"/>
            </a:xfrm>
            <a:custGeom>
              <a:avLst/>
              <a:gdLst>
                <a:gd name="T0" fmla="*/ 17 w 17"/>
                <a:gd name="T1" fmla="*/ 8 h 106"/>
                <a:gd name="T2" fmla="*/ 9 w 17"/>
                <a:gd name="T3" fmla="*/ 0 h 106"/>
                <a:gd name="T4" fmla="*/ 0 w 17"/>
                <a:gd name="T5" fmla="*/ 8 h 106"/>
                <a:gd name="T6" fmla="*/ 0 w 17"/>
                <a:gd name="T7" fmla="*/ 97 h 106"/>
                <a:gd name="T8" fmla="*/ 9 w 17"/>
                <a:gd name="T9" fmla="*/ 106 h 106"/>
                <a:gd name="T10" fmla="*/ 17 w 17"/>
                <a:gd name="T11" fmla="*/ 97 h 106"/>
                <a:gd name="T12" fmla="*/ 17 w 17"/>
                <a:gd name="T13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6">
                  <a:moveTo>
                    <a:pt x="17" y="8"/>
                  </a:moveTo>
                  <a:cubicBezTo>
                    <a:pt x="17" y="4"/>
                    <a:pt x="13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2"/>
                    <a:pt x="4" y="106"/>
                    <a:pt x="9" y="106"/>
                  </a:cubicBezTo>
                  <a:cubicBezTo>
                    <a:pt x="13" y="106"/>
                    <a:pt x="17" y="102"/>
                    <a:pt x="17" y="97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" name="Freeform 17"/>
            <p:cNvSpPr>
              <a:spLocks/>
            </p:cNvSpPr>
            <p:nvPr userDrawn="1"/>
          </p:nvSpPr>
          <p:spPr bwMode="auto">
            <a:xfrm>
              <a:off x="73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9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9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9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18"/>
            <p:cNvSpPr>
              <a:spLocks/>
            </p:cNvSpPr>
            <p:nvPr userDrawn="1"/>
          </p:nvSpPr>
          <p:spPr bwMode="auto">
            <a:xfrm>
              <a:off x="79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9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9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9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1851544963"/>
      </p:ext>
    </p:extLst>
  </p:cSld>
  <p:clrMapOvr>
    <a:masterClrMapping/>
  </p:clrMapOvr>
  <p:transition spd="slow">
    <p:wip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8473441" y="4954263"/>
            <a:ext cx="676910" cy="1892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25">
                <a:solidFill>
                  <a:schemeClr val="tx2"/>
                </a:solidFill>
              </a:defRPr>
            </a:lvl1pPr>
          </a:lstStyle>
          <a:p>
            <a:pPr defTabSz="385763">
              <a:defRPr/>
            </a:pPr>
            <a:fld id="{2F5CCB13-0A32-4557-88E9-079F0C330695}" type="slidenum">
              <a:rPr lang="en-US" kern="0" smtClean="0">
                <a:solidFill>
                  <a:srgbClr val="595959"/>
                </a:solidFill>
              </a:rPr>
              <a:pPr defTabSz="385763">
                <a:defRPr/>
              </a:pPr>
              <a:t>‹#›</a:t>
            </a:fld>
            <a:endParaRPr lang="en-US" kern="0" dirty="0">
              <a:solidFill>
                <a:srgbClr val="595959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144065" y="798944"/>
            <a:ext cx="8853286" cy="4155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182880" bIns="45720" numCol="1" anchor="t" anchorCtr="0" compatLnSpc="1">
            <a:prstTxWarp prst="textNoShape">
              <a:avLst/>
            </a:prstTxWarp>
          </a:bodyPr>
          <a:lstStyle>
            <a:lvl1pPr marL="169863" indent="-169863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>
                <a:solidFill>
                  <a:srgbClr val="000000"/>
                </a:solidFill>
              </a:defRPr>
            </a:lvl1pPr>
            <a:lvl2pPr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defRPr>
                <a:solidFill>
                  <a:srgbClr val="000000"/>
                </a:solidFill>
              </a:defRPr>
            </a:lvl2pPr>
            <a:lvl3pPr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defRPr>
                <a:solidFill>
                  <a:srgbClr val="000000"/>
                </a:solidFill>
              </a:defRPr>
            </a:lvl3pPr>
            <a:lvl4pPr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defRPr>
                <a:solidFill>
                  <a:srgbClr val="000000"/>
                </a:solidFill>
              </a:defRPr>
            </a:lvl4pPr>
          </a:lstStyle>
          <a:p>
            <a:pPr lvl="0"/>
            <a:r>
              <a:rPr lang="en-US" dirty="0">
                <a:sym typeface="Arial" pitchFamily="34" charset="0"/>
              </a:rPr>
              <a:t>Click to edit Master text styles</a:t>
            </a:r>
          </a:p>
          <a:p>
            <a:pPr lvl="1"/>
            <a:r>
              <a:rPr lang="en-US" dirty="0">
                <a:sym typeface="Arial" pitchFamily="34" charset="0"/>
              </a:rPr>
              <a:t>Second level</a:t>
            </a:r>
          </a:p>
          <a:p>
            <a:pPr lvl="2"/>
            <a:r>
              <a:rPr lang="en-US" dirty="0">
                <a:sym typeface="Arial" pitchFamily="34" charset="0"/>
              </a:rPr>
              <a:t>Third level</a:t>
            </a:r>
          </a:p>
          <a:p>
            <a:pPr lvl="3"/>
            <a:r>
              <a:rPr lang="en-US" dirty="0">
                <a:sym typeface="Arial" pitchFamily="34" charset="0"/>
              </a:rPr>
              <a:t>Fourth level</a:t>
            </a:r>
          </a:p>
        </p:txBody>
      </p:sp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" y="41393"/>
            <a:ext cx="9144000" cy="757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defRPr sz="2400"/>
            </a:lvl1pPr>
          </a:lstStyle>
          <a:p>
            <a:pPr lvl="0"/>
            <a:r>
              <a:rPr lang="en-US" dirty="0">
                <a:sym typeface="Arial" pitchFamily="34" charset="0"/>
              </a:rPr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xmlns="" val="2257996623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xmlns="" val="26992501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Title Slide-animated gradient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469496" y="3809526"/>
            <a:ext cx="4319105" cy="288131"/>
          </a:xfrm>
          <a:prstGeom prst="rect">
            <a:avLst/>
          </a:prstGeom>
        </p:spPr>
        <p:txBody>
          <a:bodyPr lIns="91420" tIns="45710" rIns="91420" bIns="45710" anchor="b" anchorCtr="0">
            <a:noAutofit/>
          </a:bodyPr>
          <a:lstStyle>
            <a:lvl1pPr marL="0" indent="0" algn="l">
              <a:buNone/>
              <a:defRPr sz="1200" b="0" i="0">
                <a:solidFill>
                  <a:schemeClr val="accent1"/>
                </a:solidFill>
                <a:latin typeface="+mn-lt"/>
                <a:cs typeface="CiscoSans"/>
              </a:defRPr>
            </a:lvl1pPr>
            <a:lvl2pPr marL="3428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5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4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2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1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0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28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7" name="Text Placeholder 38"/>
          <p:cNvSpPr>
            <a:spLocks noGrp="1"/>
          </p:cNvSpPr>
          <p:nvPr>
            <p:ph type="body" sz="quarter" idx="11"/>
          </p:nvPr>
        </p:nvSpPr>
        <p:spPr>
          <a:xfrm>
            <a:off x="469496" y="4049523"/>
            <a:ext cx="4319105" cy="288131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 algn="l">
              <a:buFontTx/>
              <a:buNone/>
              <a:defRPr lang="en-US" sz="1200" b="0" i="0" kern="1200" dirty="0" smtClean="0">
                <a:solidFill>
                  <a:schemeClr val="accent1"/>
                </a:solidFill>
                <a:latin typeface="+mn-lt"/>
                <a:ea typeface="+mn-ea"/>
                <a:cs typeface="CiscoSans ExtraLight" pitchFamily="34" charset="0"/>
              </a:defRPr>
            </a:lvl1pPr>
            <a:lvl2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40"/>
          <p:cNvSpPr>
            <a:spLocks noGrp="1"/>
          </p:cNvSpPr>
          <p:nvPr>
            <p:ph type="body" sz="quarter" idx="12"/>
          </p:nvPr>
        </p:nvSpPr>
        <p:spPr>
          <a:xfrm>
            <a:off x="469496" y="4289520"/>
            <a:ext cx="4319105" cy="288131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 algn="l">
              <a:buFontTx/>
              <a:buNone/>
              <a:defRPr lang="en-US" sz="1200" b="0" i="0" kern="1200" dirty="0" smtClean="0">
                <a:solidFill>
                  <a:schemeClr val="accent1"/>
                </a:solidFill>
                <a:latin typeface="+mn-lt"/>
                <a:ea typeface="+mn-ea"/>
                <a:cs typeface="CiscoSans ExtraLight" pitchFamily="34" charset="0"/>
              </a:defRPr>
            </a:lvl1pPr>
            <a:lvl2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6" name="Group 4"/>
          <p:cNvGrpSpPr>
            <a:grpSpLocks noChangeAspect="1"/>
          </p:cNvGrpSpPr>
          <p:nvPr userDrawn="1"/>
        </p:nvGrpSpPr>
        <p:grpSpPr bwMode="auto">
          <a:xfrm>
            <a:off x="492125" y="395288"/>
            <a:ext cx="796924" cy="423863"/>
            <a:chOff x="310" y="249"/>
            <a:chExt cx="502" cy="267"/>
          </a:xfrm>
          <a:solidFill>
            <a:srgbClr val="004C69"/>
          </a:solidFill>
        </p:grpSpPr>
        <p:sp>
          <p:nvSpPr>
            <p:cNvPr id="9" name="Rectangle 5"/>
            <p:cNvSpPr>
              <a:spLocks noChangeArrowheads="1"/>
            </p:cNvSpPr>
            <p:nvPr userDrawn="1"/>
          </p:nvSpPr>
          <p:spPr bwMode="auto">
            <a:xfrm>
              <a:off x="452" y="426"/>
              <a:ext cx="22" cy="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" name="Freeform 6"/>
            <p:cNvSpPr>
              <a:spLocks/>
            </p:cNvSpPr>
            <p:nvPr userDrawn="1"/>
          </p:nvSpPr>
          <p:spPr bwMode="auto">
            <a:xfrm>
              <a:off x="585" y="425"/>
              <a:ext cx="66" cy="91"/>
            </a:xfrm>
            <a:custGeom>
              <a:avLst/>
              <a:gdLst>
                <a:gd name="T0" fmla="*/ 51 w 51"/>
                <a:gd name="T1" fmla="*/ 20 h 69"/>
                <a:gd name="T2" fmla="*/ 37 w 51"/>
                <a:gd name="T3" fmla="*/ 16 h 69"/>
                <a:gd name="T4" fmla="*/ 18 w 51"/>
                <a:gd name="T5" fmla="*/ 34 h 69"/>
                <a:gd name="T6" fmla="*/ 37 w 51"/>
                <a:gd name="T7" fmla="*/ 52 h 69"/>
                <a:gd name="T8" fmla="*/ 51 w 51"/>
                <a:gd name="T9" fmla="*/ 49 h 69"/>
                <a:gd name="T10" fmla="*/ 51 w 51"/>
                <a:gd name="T11" fmla="*/ 67 h 69"/>
                <a:gd name="T12" fmla="*/ 35 w 51"/>
                <a:gd name="T13" fmla="*/ 69 h 69"/>
                <a:gd name="T14" fmla="*/ 0 w 51"/>
                <a:gd name="T15" fmla="*/ 34 h 69"/>
                <a:gd name="T16" fmla="*/ 35 w 51"/>
                <a:gd name="T17" fmla="*/ 0 h 69"/>
                <a:gd name="T18" fmla="*/ 51 w 51"/>
                <a:gd name="T19" fmla="*/ 2 h 69"/>
                <a:gd name="T20" fmla="*/ 51 w 51"/>
                <a:gd name="T21" fmla="*/ 2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9">
                  <a:moveTo>
                    <a:pt x="51" y="20"/>
                  </a:moveTo>
                  <a:cubicBezTo>
                    <a:pt x="50" y="20"/>
                    <a:pt x="45" y="16"/>
                    <a:pt x="37" y="16"/>
                  </a:cubicBezTo>
                  <a:cubicBezTo>
                    <a:pt x="26" y="16"/>
                    <a:pt x="18" y="24"/>
                    <a:pt x="18" y="34"/>
                  </a:cubicBezTo>
                  <a:cubicBezTo>
                    <a:pt x="18" y="44"/>
                    <a:pt x="25" y="52"/>
                    <a:pt x="37" y="52"/>
                  </a:cubicBezTo>
                  <a:cubicBezTo>
                    <a:pt x="45" y="52"/>
                    <a:pt x="50" y="49"/>
                    <a:pt x="51" y="49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49" y="67"/>
                    <a:pt x="43" y="69"/>
                    <a:pt x="35" y="69"/>
                  </a:cubicBezTo>
                  <a:cubicBezTo>
                    <a:pt x="16" y="69"/>
                    <a:pt x="0" y="56"/>
                    <a:pt x="0" y="34"/>
                  </a:cubicBezTo>
                  <a:cubicBezTo>
                    <a:pt x="0" y="14"/>
                    <a:pt x="15" y="0"/>
                    <a:pt x="35" y="0"/>
                  </a:cubicBezTo>
                  <a:cubicBezTo>
                    <a:pt x="43" y="0"/>
                    <a:pt x="49" y="2"/>
                    <a:pt x="51" y="2"/>
                  </a:cubicBezTo>
                  <a:lnTo>
                    <a:pt x="5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7"/>
            <p:cNvSpPr>
              <a:spLocks/>
            </p:cNvSpPr>
            <p:nvPr userDrawn="1"/>
          </p:nvSpPr>
          <p:spPr bwMode="auto">
            <a:xfrm>
              <a:off x="355" y="425"/>
              <a:ext cx="67" cy="91"/>
            </a:xfrm>
            <a:custGeom>
              <a:avLst/>
              <a:gdLst>
                <a:gd name="T0" fmla="*/ 51 w 51"/>
                <a:gd name="T1" fmla="*/ 20 h 69"/>
                <a:gd name="T2" fmla="*/ 36 w 51"/>
                <a:gd name="T3" fmla="*/ 16 h 69"/>
                <a:gd name="T4" fmla="*/ 18 w 51"/>
                <a:gd name="T5" fmla="*/ 34 h 69"/>
                <a:gd name="T6" fmla="*/ 36 w 51"/>
                <a:gd name="T7" fmla="*/ 52 h 69"/>
                <a:gd name="T8" fmla="*/ 51 w 51"/>
                <a:gd name="T9" fmla="*/ 49 h 69"/>
                <a:gd name="T10" fmla="*/ 51 w 51"/>
                <a:gd name="T11" fmla="*/ 67 h 69"/>
                <a:gd name="T12" fmla="*/ 35 w 51"/>
                <a:gd name="T13" fmla="*/ 69 h 69"/>
                <a:gd name="T14" fmla="*/ 0 w 51"/>
                <a:gd name="T15" fmla="*/ 34 h 69"/>
                <a:gd name="T16" fmla="*/ 35 w 51"/>
                <a:gd name="T17" fmla="*/ 0 h 69"/>
                <a:gd name="T18" fmla="*/ 51 w 51"/>
                <a:gd name="T19" fmla="*/ 2 h 69"/>
                <a:gd name="T20" fmla="*/ 51 w 51"/>
                <a:gd name="T21" fmla="*/ 2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9">
                  <a:moveTo>
                    <a:pt x="51" y="20"/>
                  </a:moveTo>
                  <a:cubicBezTo>
                    <a:pt x="50" y="20"/>
                    <a:pt x="45" y="16"/>
                    <a:pt x="36" y="16"/>
                  </a:cubicBezTo>
                  <a:cubicBezTo>
                    <a:pt x="25" y="16"/>
                    <a:pt x="18" y="24"/>
                    <a:pt x="18" y="34"/>
                  </a:cubicBezTo>
                  <a:cubicBezTo>
                    <a:pt x="18" y="44"/>
                    <a:pt x="25" y="52"/>
                    <a:pt x="36" y="52"/>
                  </a:cubicBezTo>
                  <a:cubicBezTo>
                    <a:pt x="44" y="52"/>
                    <a:pt x="50" y="49"/>
                    <a:pt x="51" y="49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49" y="67"/>
                    <a:pt x="43" y="69"/>
                    <a:pt x="35" y="69"/>
                  </a:cubicBezTo>
                  <a:cubicBezTo>
                    <a:pt x="16" y="69"/>
                    <a:pt x="0" y="56"/>
                    <a:pt x="0" y="34"/>
                  </a:cubicBezTo>
                  <a:cubicBezTo>
                    <a:pt x="0" y="14"/>
                    <a:pt x="15" y="0"/>
                    <a:pt x="35" y="0"/>
                  </a:cubicBezTo>
                  <a:cubicBezTo>
                    <a:pt x="43" y="0"/>
                    <a:pt x="49" y="2"/>
                    <a:pt x="51" y="2"/>
                  </a:cubicBezTo>
                  <a:lnTo>
                    <a:pt x="5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8"/>
            <p:cNvSpPr>
              <a:spLocks noEditPoints="1"/>
            </p:cNvSpPr>
            <p:nvPr userDrawn="1"/>
          </p:nvSpPr>
          <p:spPr bwMode="auto">
            <a:xfrm>
              <a:off x="675" y="425"/>
              <a:ext cx="91" cy="91"/>
            </a:xfrm>
            <a:custGeom>
              <a:avLst/>
              <a:gdLst>
                <a:gd name="T0" fmla="*/ 70 w 70"/>
                <a:gd name="T1" fmla="*/ 34 h 69"/>
                <a:gd name="T2" fmla="*/ 35 w 70"/>
                <a:gd name="T3" fmla="*/ 69 h 69"/>
                <a:gd name="T4" fmla="*/ 0 w 70"/>
                <a:gd name="T5" fmla="*/ 34 h 69"/>
                <a:gd name="T6" fmla="*/ 35 w 70"/>
                <a:gd name="T7" fmla="*/ 0 h 69"/>
                <a:gd name="T8" fmla="*/ 70 w 70"/>
                <a:gd name="T9" fmla="*/ 34 h 69"/>
                <a:gd name="T10" fmla="*/ 35 w 70"/>
                <a:gd name="T11" fmla="*/ 17 h 69"/>
                <a:gd name="T12" fmla="*/ 18 w 70"/>
                <a:gd name="T13" fmla="*/ 34 h 69"/>
                <a:gd name="T14" fmla="*/ 35 w 70"/>
                <a:gd name="T15" fmla="*/ 52 h 69"/>
                <a:gd name="T16" fmla="*/ 52 w 70"/>
                <a:gd name="T17" fmla="*/ 34 h 69"/>
                <a:gd name="T18" fmla="*/ 35 w 70"/>
                <a:gd name="T19" fmla="*/ 1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69">
                  <a:moveTo>
                    <a:pt x="70" y="34"/>
                  </a:moveTo>
                  <a:cubicBezTo>
                    <a:pt x="70" y="53"/>
                    <a:pt x="56" y="69"/>
                    <a:pt x="35" y="69"/>
                  </a:cubicBezTo>
                  <a:cubicBezTo>
                    <a:pt x="14" y="69"/>
                    <a:pt x="0" y="53"/>
                    <a:pt x="0" y="34"/>
                  </a:cubicBezTo>
                  <a:cubicBezTo>
                    <a:pt x="0" y="15"/>
                    <a:pt x="14" y="0"/>
                    <a:pt x="35" y="0"/>
                  </a:cubicBezTo>
                  <a:cubicBezTo>
                    <a:pt x="56" y="0"/>
                    <a:pt x="70" y="15"/>
                    <a:pt x="70" y="34"/>
                  </a:cubicBezTo>
                  <a:close/>
                  <a:moveTo>
                    <a:pt x="35" y="17"/>
                  </a:moveTo>
                  <a:cubicBezTo>
                    <a:pt x="25" y="17"/>
                    <a:pt x="18" y="25"/>
                    <a:pt x="18" y="34"/>
                  </a:cubicBezTo>
                  <a:cubicBezTo>
                    <a:pt x="18" y="44"/>
                    <a:pt x="25" y="52"/>
                    <a:pt x="35" y="52"/>
                  </a:cubicBezTo>
                  <a:cubicBezTo>
                    <a:pt x="45" y="52"/>
                    <a:pt x="52" y="44"/>
                    <a:pt x="52" y="34"/>
                  </a:cubicBezTo>
                  <a:cubicBezTo>
                    <a:pt x="52" y="25"/>
                    <a:pt x="45" y="17"/>
                    <a:pt x="3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9"/>
            <p:cNvSpPr>
              <a:spLocks/>
            </p:cNvSpPr>
            <p:nvPr userDrawn="1"/>
          </p:nvSpPr>
          <p:spPr bwMode="auto">
            <a:xfrm>
              <a:off x="503" y="425"/>
              <a:ext cx="60" cy="91"/>
            </a:xfrm>
            <a:custGeom>
              <a:avLst/>
              <a:gdLst>
                <a:gd name="T0" fmla="*/ 42 w 46"/>
                <a:gd name="T1" fmla="*/ 16 h 69"/>
                <a:gd name="T2" fmla="*/ 29 w 46"/>
                <a:gd name="T3" fmla="*/ 14 h 69"/>
                <a:gd name="T4" fmla="*/ 18 w 46"/>
                <a:gd name="T5" fmla="*/ 20 h 69"/>
                <a:gd name="T6" fmla="*/ 26 w 46"/>
                <a:gd name="T7" fmla="*/ 26 h 69"/>
                <a:gd name="T8" fmla="*/ 30 w 46"/>
                <a:gd name="T9" fmla="*/ 27 h 69"/>
                <a:gd name="T10" fmla="*/ 46 w 46"/>
                <a:gd name="T11" fmla="*/ 47 h 69"/>
                <a:gd name="T12" fmla="*/ 19 w 46"/>
                <a:gd name="T13" fmla="*/ 69 h 69"/>
                <a:gd name="T14" fmla="*/ 1 w 46"/>
                <a:gd name="T15" fmla="*/ 67 h 69"/>
                <a:gd name="T16" fmla="*/ 1 w 46"/>
                <a:gd name="T17" fmla="*/ 52 h 69"/>
                <a:gd name="T18" fmla="*/ 16 w 46"/>
                <a:gd name="T19" fmla="*/ 54 h 69"/>
                <a:gd name="T20" fmla="*/ 29 w 46"/>
                <a:gd name="T21" fmla="*/ 48 h 69"/>
                <a:gd name="T22" fmla="*/ 21 w 46"/>
                <a:gd name="T23" fmla="*/ 41 h 69"/>
                <a:gd name="T24" fmla="*/ 18 w 46"/>
                <a:gd name="T25" fmla="*/ 40 h 69"/>
                <a:gd name="T26" fmla="*/ 0 w 46"/>
                <a:gd name="T27" fmla="*/ 21 h 69"/>
                <a:gd name="T28" fmla="*/ 25 w 46"/>
                <a:gd name="T29" fmla="*/ 0 h 69"/>
                <a:gd name="T30" fmla="*/ 42 w 46"/>
                <a:gd name="T31" fmla="*/ 2 h 69"/>
                <a:gd name="T32" fmla="*/ 42 w 46"/>
                <a:gd name="T33" fmla="*/ 1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" h="69">
                  <a:moveTo>
                    <a:pt x="42" y="16"/>
                  </a:moveTo>
                  <a:cubicBezTo>
                    <a:pt x="41" y="16"/>
                    <a:pt x="34" y="14"/>
                    <a:pt x="29" y="14"/>
                  </a:cubicBezTo>
                  <a:cubicBezTo>
                    <a:pt x="22" y="14"/>
                    <a:pt x="18" y="16"/>
                    <a:pt x="18" y="20"/>
                  </a:cubicBezTo>
                  <a:cubicBezTo>
                    <a:pt x="18" y="24"/>
                    <a:pt x="23" y="25"/>
                    <a:pt x="26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41" y="31"/>
                    <a:pt x="46" y="38"/>
                    <a:pt x="46" y="47"/>
                  </a:cubicBezTo>
                  <a:cubicBezTo>
                    <a:pt x="46" y="63"/>
                    <a:pt x="32" y="69"/>
                    <a:pt x="19" y="69"/>
                  </a:cubicBezTo>
                  <a:cubicBezTo>
                    <a:pt x="10" y="69"/>
                    <a:pt x="1" y="67"/>
                    <a:pt x="1" y="67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2" y="52"/>
                    <a:pt x="9" y="54"/>
                    <a:pt x="16" y="54"/>
                  </a:cubicBezTo>
                  <a:cubicBezTo>
                    <a:pt x="25" y="54"/>
                    <a:pt x="29" y="52"/>
                    <a:pt x="29" y="48"/>
                  </a:cubicBezTo>
                  <a:cubicBezTo>
                    <a:pt x="29" y="45"/>
                    <a:pt x="25" y="43"/>
                    <a:pt x="21" y="41"/>
                  </a:cubicBezTo>
                  <a:cubicBezTo>
                    <a:pt x="20" y="41"/>
                    <a:pt x="19" y="41"/>
                    <a:pt x="18" y="40"/>
                  </a:cubicBezTo>
                  <a:cubicBezTo>
                    <a:pt x="8" y="37"/>
                    <a:pt x="0" y="32"/>
                    <a:pt x="0" y="21"/>
                  </a:cubicBezTo>
                  <a:cubicBezTo>
                    <a:pt x="0" y="8"/>
                    <a:pt x="10" y="0"/>
                    <a:pt x="25" y="0"/>
                  </a:cubicBezTo>
                  <a:cubicBezTo>
                    <a:pt x="34" y="0"/>
                    <a:pt x="41" y="2"/>
                    <a:pt x="42" y="2"/>
                  </a:cubicBezTo>
                  <a:lnTo>
                    <a:pt x="42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10"/>
            <p:cNvSpPr>
              <a:spLocks/>
            </p:cNvSpPr>
            <p:nvPr userDrawn="1"/>
          </p:nvSpPr>
          <p:spPr bwMode="auto">
            <a:xfrm>
              <a:off x="31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8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8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8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" name="Freeform 11"/>
            <p:cNvSpPr>
              <a:spLocks/>
            </p:cNvSpPr>
            <p:nvPr userDrawn="1"/>
          </p:nvSpPr>
          <p:spPr bwMode="auto">
            <a:xfrm>
              <a:off x="37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8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8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8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" name="Freeform 12"/>
            <p:cNvSpPr>
              <a:spLocks/>
            </p:cNvSpPr>
            <p:nvPr userDrawn="1"/>
          </p:nvSpPr>
          <p:spPr bwMode="auto">
            <a:xfrm>
              <a:off x="430" y="249"/>
              <a:ext cx="22" cy="139"/>
            </a:xfrm>
            <a:custGeom>
              <a:avLst/>
              <a:gdLst>
                <a:gd name="T0" fmla="*/ 17 w 17"/>
                <a:gd name="T1" fmla="*/ 8 h 106"/>
                <a:gd name="T2" fmla="*/ 8 w 17"/>
                <a:gd name="T3" fmla="*/ 0 h 106"/>
                <a:gd name="T4" fmla="*/ 0 w 17"/>
                <a:gd name="T5" fmla="*/ 8 h 106"/>
                <a:gd name="T6" fmla="*/ 0 w 17"/>
                <a:gd name="T7" fmla="*/ 97 h 106"/>
                <a:gd name="T8" fmla="*/ 8 w 17"/>
                <a:gd name="T9" fmla="*/ 106 h 106"/>
                <a:gd name="T10" fmla="*/ 17 w 17"/>
                <a:gd name="T11" fmla="*/ 97 h 106"/>
                <a:gd name="T12" fmla="*/ 17 w 17"/>
                <a:gd name="T13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6">
                  <a:moveTo>
                    <a:pt x="17" y="8"/>
                  </a:moveTo>
                  <a:cubicBezTo>
                    <a:pt x="17" y="4"/>
                    <a:pt x="13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2"/>
                    <a:pt x="4" y="106"/>
                    <a:pt x="8" y="106"/>
                  </a:cubicBezTo>
                  <a:cubicBezTo>
                    <a:pt x="13" y="106"/>
                    <a:pt x="17" y="102"/>
                    <a:pt x="17" y="97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" name="Freeform 13"/>
            <p:cNvSpPr>
              <a:spLocks/>
            </p:cNvSpPr>
            <p:nvPr userDrawn="1"/>
          </p:nvSpPr>
          <p:spPr bwMode="auto">
            <a:xfrm>
              <a:off x="49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8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8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8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4" name="Freeform 14"/>
            <p:cNvSpPr>
              <a:spLocks/>
            </p:cNvSpPr>
            <p:nvPr userDrawn="1"/>
          </p:nvSpPr>
          <p:spPr bwMode="auto">
            <a:xfrm>
              <a:off x="55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8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8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8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5" name="Freeform 15"/>
            <p:cNvSpPr>
              <a:spLocks/>
            </p:cNvSpPr>
            <p:nvPr userDrawn="1"/>
          </p:nvSpPr>
          <p:spPr bwMode="auto">
            <a:xfrm>
              <a:off x="61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9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9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9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" name="Freeform 16"/>
            <p:cNvSpPr>
              <a:spLocks/>
            </p:cNvSpPr>
            <p:nvPr userDrawn="1"/>
          </p:nvSpPr>
          <p:spPr bwMode="auto">
            <a:xfrm>
              <a:off x="670" y="249"/>
              <a:ext cx="22" cy="139"/>
            </a:xfrm>
            <a:custGeom>
              <a:avLst/>
              <a:gdLst>
                <a:gd name="T0" fmla="*/ 17 w 17"/>
                <a:gd name="T1" fmla="*/ 8 h 106"/>
                <a:gd name="T2" fmla="*/ 9 w 17"/>
                <a:gd name="T3" fmla="*/ 0 h 106"/>
                <a:gd name="T4" fmla="*/ 0 w 17"/>
                <a:gd name="T5" fmla="*/ 8 h 106"/>
                <a:gd name="T6" fmla="*/ 0 w 17"/>
                <a:gd name="T7" fmla="*/ 97 h 106"/>
                <a:gd name="T8" fmla="*/ 9 w 17"/>
                <a:gd name="T9" fmla="*/ 106 h 106"/>
                <a:gd name="T10" fmla="*/ 17 w 17"/>
                <a:gd name="T11" fmla="*/ 97 h 106"/>
                <a:gd name="T12" fmla="*/ 17 w 17"/>
                <a:gd name="T13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6">
                  <a:moveTo>
                    <a:pt x="17" y="8"/>
                  </a:moveTo>
                  <a:cubicBezTo>
                    <a:pt x="17" y="4"/>
                    <a:pt x="13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2"/>
                    <a:pt x="4" y="106"/>
                    <a:pt x="9" y="106"/>
                  </a:cubicBezTo>
                  <a:cubicBezTo>
                    <a:pt x="13" y="106"/>
                    <a:pt x="17" y="102"/>
                    <a:pt x="17" y="97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" name="Freeform 17"/>
            <p:cNvSpPr>
              <a:spLocks/>
            </p:cNvSpPr>
            <p:nvPr userDrawn="1"/>
          </p:nvSpPr>
          <p:spPr bwMode="auto">
            <a:xfrm>
              <a:off x="73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9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9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9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" name="Freeform 18"/>
            <p:cNvSpPr>
              <a:spLocks/>
            </p:cNvSpPr>
            <p:nvPr userDrawn="1"/>
          </p:nvSpPr>
          <p:spPr bwMode="auto">
            <a:xfrm>
              <a:off x="79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9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9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9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9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63292" y="2872236"/>
            <a:ext cx="5925246" cy="299001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>
              <a:buFont typeface="Arial" panose="020B0604020202020204" pitchFamily="34" charset="0"/>
              <a:buNone/>
              <a:defRPr sz="2000" baseline="0">
                <a:solidFill>
                  <a:schemeClr val="accent1"/>
                </a:solidFill>
                <a:latin typeface="+mj-lt"/>
              </a:defRPr>
            </a:lvl1pPr>
            <a:lvl2pPr marL="304781" indent="0">
              <a:buNone/>
              <a:defRPr/>
            </a:lvl2pPr>
            <a:lvl3pPr marL="427401" indent="0">
              <a:buNone/>
              <a:defRPr/>
            </a:lvl3pPr>
            <a:lvl4pPr marL="516694" indent="0">
              <a:buNone/>
              <a:defRPr/>
            </a:lvl4pPr>
            <a:lvl5pPr marL="601221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0" name="Title 1"/>
          <p:cNvSpPr>
            <a:spLocks noGrp="1"/>
          </p:cNvSpPr>
          <p:nvPr>
            <p:ph type="ctrTitle"/>
          </p:nvPr>
        </p:nvSpPr>
        <p:spPr>
          <a:xfrm>
            <a:off x="425765" y="2300750"/>
            <a:ext cx="5955513" cy="644730"/>
          </a:xfrm>
          <a:prstGeom prst="rect">
            <a:avLst/>
          </a:prstGeom>
        </p:spPr>
        <p:txBody>
          <a:bodyPr anchor="b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3600" b="0" i="0" spc="0" baseline="0">
                <a:solidFill>
                  <a:schemeClr val="accent1"/>
                </a:solidFill>
                <a:latin typeface="+mj-lt"/>
                <a:cs typeface="CiscoSans Thin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xmlns="" val="3653042546"/>
      </p:ext>
    </p:extLst>
  </p:cSld>
  <p:clrMapOvr>
    <a:masterClrMapping/>
  </p:clrMapOvr>
  <p:transition spd="slow">
    <p:wipe/>
  </p:transition>
  <p:extLst mod="1">
    <p:ext uri="{DCECCB84-F9BA-43D5-87BE-67443E8EF086}">
      <p15:sldGuideLst xmlns="" xmlns:o="urn:schemas-microsoft-com:office:office" xmlns:v="urn:schemas-microsoft-com:vml" xmlns:wp="http://schemas.openxmlformats.org/drawingml/2006/powerpointprocessingDrawing" xmlns:wne="http://schemas.microsoft.com/office/powerpoint/2006/powerpointml" xmlns:cdr="http://schemas.openxmlformats.org/drawingml/2006/chartDrawing" xmlns:dgm="http://schemas.openxmlformats.org/drawingml/2006/diagram" xmlns:c="http://schemas.openxmlformats.org/drawingml/2006/chart" xmlns:a14="http://schemas.microsoft.com/office/drawing/2010/main" xmlns:mc="http://schemas.openxmlformats.org/markup-compatibility/2006" xmlns:p15="http://schemas.microsoft.com/office/powerpoint/2012/main">
        <p15:guide id="1" orient="horz" pos="228" userDrawn="1">
          <p15:clr>
            <a:srgbClr val="FBAE40"/>
          </p15:clr>
        </p15:guide>
        <p15:guide id="2" pos="360" userDrawn="1">
          <p15:clr>
            <a:srgbClr val="FBAE40"/>
          </p15:clr>
        </p15:guide>
        <p15:guide id="3" orient="horz" pos="518" userDrawn="1">
          <p15:clr>
            <a:srgbClr val="FBAE40"/>
          </p15:clr>
        </p15:guide>
        <p15:guide id="4" pos="812" userDrawn="1">
          <p15:clr>
            <a:srgbClr val="FBAE40"/>
          </p15:clr>
        </p15:guide>
        <p15:guide id="5" pos="311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Title Slide-animated gradient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469496" y="3809526"/>
            <a:ext cx="4319105" cy="288131"/>
          </a:xfrm>
          <a:prstGeom prst="rect">
            <a:avLst/>
          </a:prstGeom>
        </p:spPr>
        <p:txBody>
          <a:bodyPr lIns="91420" tIns="45710" rIns="91420" bIns="45710" anchor="b" anchorCtr="0">
            <a:noAutofit/>
          </a:bodyPr>
          <a:lstStyle>
            <a:lvl1pPr marL="0" indent="0" algn="l">
              <a:buNone/>
              <a:defRPr sz="1200" b="0" i="0">
                <a:solidFill>
                  <a:schemeClr val="accent5"/>
                </a:solidFill>
                <a:latin typeface="+mn-lt"/>
                <a:cs typeface="CiscoSans"/>
              </a:defRPr>
            </a:lvl1pPr>
            <a:lvl2pPr marL="3428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5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4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2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1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0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28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7" name="Text Placeholder 38"/>
          <p:cNvSpPr>
            <a:spLocks noGrp="1"/>
          </p:cNvSpPr>
          <p:nvPr>
            <p:ph type="body" sz="quarter" idx="11"/>
          </p:nvPr>
        </p:nvSpPr>
        <p:spPr>
          <a:xfrm>
            <a:off x="469496" y="4049523"/>
            <a:ext cx="4319105" cy="288131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 algn="l">
              <a:buFontTx/>
              <a:buNone/>
              <a:defRPr lang="en-US" sz="1200" b="0" i="0" kern="1200" dirty="0" smtClean="0">
                <a:solidFill>
                  <a:schemeClr val="accent5"/>
                </a:solidFill>
                <a:latin typeface="+mn-lt"/>
                <a:ea typeface="+mn-ea"/>
                <a:cs typeface="CiscoSans ExtraLight" pitchFamily="34" charset="0"/>
              </a:defRPr>
            </a:lvl1pPr>
            <a:lvl2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40"/>
          <p:cNvSpPr>
            <a:spLocks noGrp="1"/>
          </p:cNvSpPr>
          <p:nvPr>
            <p:ph type="body" sz="quarter" idx="12"/>
          </p:nvPr>
        </p:nvSpPr>
        <p:spPr>
          <a:xfrm>
            <a:off x="469496" y="4289520"/>
            <a:ext cx="4319105" cy="288131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 algn="l">
              <a:buFontTx/>
              <a:buNone/>
              <a:defRPr lang="en-US" sz="1200" b="0" i="0" kern="1200" dirty="0" smtClean="0">
                <a:solidFill>
                  <a:schemeClr val="accent5"/>
                </a:solidFill>
                <a:latin typeface="+mn-lt"/>
                <a:ea typeface="+mn-ea"/>
                <a:cs typeface="CiscoSans ExtraLight" pitchFamily="34" charset="0"/>
              </a:defRPr>
            </a:lvl1pPr>
            <a:lvl2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6" name="Group 4"/>
          <p:cNvGrpSpPr>
            <a:grpSpLocks noChangeAspect="1"/>
          </p:cNvGrpSpPr>
          <p:nvPr userDrawn="1"/>
        </p:nvGrpSpPr>
        <p:grpSpPr bwMode="auto">
          <a:xfrm>
            <a:off x="492125" y="395288"/>
            <a:ext cx="796924" cy="423863"/>
            <a:chOff x="310" y="249"/>
            <a:chExt cx="502" cy="267"/>
          </a:xfrm>
          <a:solidFill>
            <a:schemeClr val="accent5"/>
          </a:solidFill>
        </p:grpSpPr>
        <p:sp>
          <p:nvSpPr>
            <p:cNvPr id="9" name="Rectangle 5"/>
            <p:cNvSpPr>
              <a:spLocks noChangeArrowheads="1"/>
            </p:cNvSpPr>
            <p:nvPr userDrawn="1"/>
          </p:nvSpPr>
          <p:spPr bwMode="auto">
            <a:xfrm>
              <a:off x="452" y="426"/>
              <a:ext cx="22" cy="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" name="Freeform 6"/>
            <p:cNvSpPr>
              <a:spLocks/>
            </p:cNvSpPr>
            <p:nvPr userDrawn="1"/>
          </p:nvSpPr>
          <p:spPr bwMode="auto">
            <a:xfrm>
              <a:off x="585" y="425"/>
              <a:ext cx="66" cy="91"/>
            </a:xfrm>
            <a:custGeom>
              <a:avLst/>
              <a:gdLst>
                <a:gd name="T0" fmla="*/ 51 w 51"/>
                <a:gd name="T1" fmla="*/ 20 h 69"/>
                <a:gd name="T2" fmla="*/ 37 w 51"/>
                <a:gd name="T3" fmla="*/ 16 h 69"/>
                <a:gd name="T4" fmla="*/ 18 w 51"/>
                <a:gd name="T5" fmla="*/ 34 h 69"/>
                <a:gd name="T6" fmla="*/ 37 w 51"/>
                <a:gd name="T7" fmla="*/ 52 h 69"/>
                <a:gd name="T8" fmla="*/ 51 w 51"/>
                <a:gd name="T9" fmla="*/ 49 h 69"/>
                <a:gd name="T10" fmla="*/ 51 w 51"/>
                <a:gd name="T11" fmla="*/ 67 h 69"/>
                <a:gd name="T12" fmla="*/ 35 w 51"/>
                <a:gd name="T13" fmla="*/ 69 h 69"/>
                <a:gd name="T14" fmla="*/ 0 w 51"/>
                <a:gd name="T15" fmla="*/ 34 h 69"/>
                <a:gd name="T16" fmla="*/ 35 w 51"/>
                <a:gd name="T17" fmla="*/ 0 h 69"/>
                <a:gd name="T18" fmla="*/ 51 w 51"/>
                <a:gd name="T19" fmla="*/ 2 h 69"/>
                <a:gd name="T20" fmla="*/ 51 w 51"/>
                <a:gd name="T21" fmla="*/ 2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9">
                  <a:moveTo>
                    <a:pt x="51" y="20"/>
                  </a:moveTo>
                  <a:cubicBezTo>
                    <a:pt x="50" y="20"/>
                    <a:pt x="45" y="16"/>
                    <a:pt x="37" y="16"/>
                  </a:cubicBezTo>
                  <a:cubicBezTo>
                    <a:pt x="26" y="16"/>
                    <a:pt x="18" y="24"/>
                    <a:pt x="18" y="34"/>
                  </a:cubicBezTo>
                  <a:cubicBezTo>
                    <a:pt x="18" y="44"/>
                    <a:pt x="25" y="52"/>
                    <a:pt x="37" y="52"/>
                  </a:cubicBezTo>
                  <a:cubicBezTo>
                    <a:pt x="45" y="52"/>
                    <a:pt x="50" y="49"/>
                    <a:pt x="51" y="49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49" y="67"/>
                    <a:pt x="43" y="69"/>
                    <a:pt x="35" y="69"/>
                  </a:cubicBezTo>
                  <a:cubicBezTo>
                    <a:pt x="16" y="69"/>
                    <a:pt x="0" y="56"/>
                    <a:pt x="0" y="34"/>
                  </a:cubicBezTo>
                  <a:cubicBezTo>
                    <a:pt x="0" y="14"/>
                    <a:pt x="15" y="0"/>
                    <a:pt x="35" y="0"/>
                  </a:cubicBezTo>
                  <a:cubicBezTo>
                    <a:pt x="43" y="0"/>
                    <a:pt x="49" y="2"/>
                    <a:pt x="51" y="2"/>
                  </a:cubicBezTo>
                  <a:lnTo>
                    <a:pt x="5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7"/>
            <p:cNvSpPr>
              <a:spLocks/>
            </p:cNvSpPr>
            <p:nvPr userDrawn="1"/>
          </p:nvSpPr>
          <p:spPr bwMode="auto">
            <a:xfrm>
              <a:off x="355" y="425"/>
              <a:ext cx="67" cy="91"/>
            </a:xfrm>
            <a:custGeom>
              <a:avLst/>
              <a:gdLst>
                <a:gd name="T0" fmla="*/ 51 w 51"/>
                <a:gd name="T1" fmla="*/ 20 h 69"/>
                <a:gd name="T2" fmla="*/ 36 w 51"/>
                <a:gd name="T3" fmla="*/ 16 h 69"/>
                <a:gd name="T4" fmla="*/ 18 w 51"/>
                <a:gd name="T5" fmla="*/ 34 h 69"/>
                <a:gd name="T6" fmla="*/ 36 w 51"/>
                <a:gd name="T7" fmla="*/ 52 h 69"/>
                <a:gd name="T8" fmla="*/ 51 w 51"/>
                <a:gd name="T9" fmla="*/ 49 h 69"/>
                <a:gd name="T10" fmla="*/ 51 w 51"/>
                <a:gd name="T11" fmla="*/ 67 h 69"/>
                <a:gd name="T12" fmla="*/ 35 w 51"/>
                <a:gd name="T13" fmla="*/ 69 h 69"/>
                <a:gd name="T14" fmla="*/ 0 w 51"/>
                <a:gd name="T15" fmla="*/ 34 h 69"/>
                <a:gd name="T16" fmla="*/ 35 w 51"/>
                <a:gd name="T17" fmla="*/ 0 h 69"/>
                <a:gd name="T18" fmla="*/ 51 w 51"/>
                <a:gd name="T19" fmla="*/ 2 h 69"/>
                <a:gd name="T20" fmla="*/ 51 w 51"/>
                <a:gd name="T21" fmla="*/ 2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9">
                  <a:moveTo>
                    <a:pt x="51" y="20"/>
                  </a:moveTo>
                  <a:cubicBezTo>
                    <a:pt x="50" y="20"/>
                    <a:pt x="45" y="16"/>
                    <a:pt x="36" y="16"/>
                  </a:cubicBezTo>
                  <a:cubicBezTo>
                    <a:pt x="25" y="16"/>
                    <a:pt x="18" y="24"/>
                    <a:pt x="18" y="34"/>
                  </a:cubicBezTo>
                  <a:cubicBezTo>
                    <a:pt x="18" y="44"/>
                    <a:pt x="25" y="52"/>
                    <a:pt x="36" y="52"/>
                  </a:cubicBezTo>
                  <a:cubicBezTo>
                    <a:pt x="44" y="52"/>
                    <a:pt x="50" y="49"/>
                    <a:pt x="51" y="49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49" y="67"/>
                    <a:pt x="43" y="69"/>
                    <a:pt x="35" y="69"/>
                  </a:cubicBezTo>
                  <a:cubicBezTo>
                    <a:pt x="16" y="69"/>
                    <a:pt x="0" y="56"/>
                    <a:pt x="0" y="34"/>
                  </a:cubicBezTo>
                  <a:cubicBezTo>
                    <a:pt x="0" y="14"/>
                    <a:pt x="15" y="0"/>
                    <a:pt x="35" y="0"/>
                  </a:cubicBezTo>
                  <a:cubicBezTo>
                    <a:pt x="43" y="0"/>
                    <a:pt x="49" y="2"/>
                    <a:pt x="51" y="2"/>
                  </a:cubicBezTo>
                  <a:lnTo>
                    <a:pt x="5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8"/>
            <p:cNvSpPr>
              <a:spLocks noEditPoints="1"/>
            </p:cNvSpPr>
            <p:nvPr userDrawn="1"/>
          </p:nvSpPr>
          <p:spPr bwMode="auto">
            <a:xfrm>
              <a:off x="675" y="425"/>
              <a:ext cx="91" cy="91"/>
            </a:xfrm>
            <a:custGeom>
              <a:avLst/>
              <a:gdLst>
                <a:gd name="T0" fmla="*/ 70 w 70"/>
                <a:gd name="T1" fmla="*/ 34 h 69"/>
                <a:gd name="T2" fmla="*/ 35 w 70"/>
                <a:gd name="T3" fmla="*/ 69 h 69"/>
                <a:gd name="T4" fmla="*/ 0 w 70"/>
                <a:gd name="T5" fmla="*/ 34 h 69"/>
                <a:gd name="T6" fmla="*/ 35 w 70"/>
                <a:gd name="T7" fmla="*/ 0 h 69"/>
                <a:gd name="T8" fmla="*/ 70 w 70"/>
                <a:gd name="T9" fmla="*/ 34 h 69"/>
                <a:gd name="T10" fmla="*/ 35 w 70"/>
                <a:gd name="T11" fmla="*/ 17 h 69"/>
                <a:gd name="T12" fmla="*/ 18 w 70"/>
                <a:gd name="T13" fmla="*/ 34 h 69"/>
                <a:gd name="T14" fmla="*/ 35 w 70"/>
                <a:gd name="T15" fmla="*/ 52 h 69"/>
                <a:gd name="T16" fmla="*/ 52 w 70"/>
                <a:gd name="T17" fmla="*/ 34 h 69"/>
                <a:gd name="T18" fmla="*/ 35 w 70"/>
                <a:gd name="T19" fmla="*/ 1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69">
                  <a:moveTo>
                    <a:pt x="70" y="34"/>
                  </a:moveTo>
                  <a:cubicBezTo>
                    <a:pt x="70" y="53"/>
                    <a:pt x="56" y="69"/>
                    <a:pt x="35" y="69"/>
                  </a:cubicBezTo>
                  <a:cubicBezTo>
                    <a:pt x="14" y="69"/>
                    <a:pt x="0" y="53"/>
                    <a:pt x="0" y="34"/>
                  </a:cubicBezTo>
                  <a:cubicBezTo>
                    <a:pt x="0" y="15"/>
                    <a:pt x="14" y="0"/>
                    <a:pt x="35" y="0"/>
                  </a:cubicBezTo>
                  <a:cubicBezTo>
                    <a:pt x="56" y="0"/>
                    <a:pt x="70" y="15"/>
                    <a:pt x="70" y="34"/>
                  </a:cubicBezTo>
                  <a:close/>
                  <a:moveTo>
                    <a:pt x="35" y="17"/>
                  </a:moveTo>
                  <a:cubicBezTo>
                    <a:pt x="25" y="17"/>
                    <a:pt x="18" y="25"/>
                    <a:pt x="18" y="34"/>
                  </a:cubicBezTo>
                  <a:cubicBezTo>
                    <a:pt x="18" y="44"/>
                    <a:pt x="25" y="52"/>
                    <a:pt x="35" y="52"/>
                  </a:cubicBezTo>
                  <a:cubicBezTo>
                    <a:pt x="45" y="52"/>
                    <a:pt x="52" y="44"/>
                    <a:pt x="52" y="34"/>
                  </a:cubicBezTo>
                  <a:cubicBezTo>
                    <a:pt x="52" y="25"/>
                    <a:pt x="45" y="17"/>
                    <a:pt x="3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9"/>
            <p:cNvSpPr>
              <a:spLocks/>
            </p:cNvSpPr>
            <p:nvPr userDrawn="1"/>
          </p:nvSpPr>
          <p:spPr bwMode="auto">
            <a:xfrm>
              <a:off x="503" y="425"/>
              <a:ext cx="60" cy="91"/>
            </a:xfrm>
            <a:custGeom>
              <a:avLst/>
              <a:gdLst>
                <a:gd name="T0" fmla="*/ 42 w 46"/>
                <a:gd name="T1" fmla="*/ 16 h 69"/>
                <a:gd name="T2" fmla="*/ 29 w 46"/>
                <a:gd name="T3" fmla="*/ 14 h 69"/>
                <a:gd name="T4" fmla="*/ 18 w 46"/>
                <a:gd name="T5" fmla="*/ 20 h 69"/>
                <a:gd name="T6" fmla="*/ 26 w 46"/>
                <a:gd name="T7" fmla="*/ 26 h 69"/>
                <a:gd name="T8" fmla="*/ 30 w 46"/>
                <a:gd name="T9" fmla="*/ 27 h 69"/>
                <a:gd name="T10" fmla="*/ 46 w 46"/>
                <a:gd name="T11" fmla="*/ 47 h 69"/>
                <a:gd name="T12" fmla="*/ 19 w 46"/>
                <a:gd name="T13" fmla="*/ 69 h 69"/>
                <a:gd name="T14" fmla="*/ 1 w 46"/>
                <a:gd name="T15" fmla="*/ 67 h 69"/>
                <a:gd name="T16" fmla="*/ 1 w 46"/>
                <a:gd name="T17" fmla="*/ 52 h 69"/>
                <a:gd name="T18" fmla="*/ 16 w 46"/>
                <a:gd name="T19" fmla="*/ 54 h 69"/>
                <a:gd name="T20" fmla="*/ 29 w 46"/>
                <a:gd name="T21" fmla="*/ 48 h 69"/>
                <a:gd name="T22" fmla="*/ 21 w 46"/>
                <a:gd name="T23" fmla="*/ 41 h 69"/>
                <a:gd name="T24" fmla="*/ 18 w 46"/>
                <a:gd name="T25" fmla="*/ 40 h 69"/>
                <a:gd name="T26" fmla="*/ 0 w 46"/>
                <a:gd name="T27" fmla="*/ 21 h 69"/>
                <a:gd name="T28" fmla="*/ 25 w 46"/>
                <a:gd name="T29" fmla="*/ 0 h 69"/>
                <a:gd name="T30" fmla="*/ 42 w 46"/>
                <a:gd name="T31" fmla="*/ 2 h 69"/>
                <a:gd name="T32" fmla="*/ 42 w 46"/>
                <a:gd name="T33" fmla="*/ 1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" h="69">
                  <a:moveTo>
                    <a:pt x="42" y="16"/>
                  </a:moveTo>
                  <a:cubicBezTo>
                    <a:pt x="41" y="16"/>
                    <a:pt x="34" y="14"/>
                    <a:pt x="29" y="14"/>
                  </a:cubicBezTo>
                  <a:cubicBezTo>
                    <a:pt x="22" y="14"/>
                    <a:pt x="18" y="16"/>
                    <a:pt x="18" y="20"/>
                  </a:cubicBezTo>
                  <a:cubicBezTo>
                    <a:pt x="18" y="24"/>
                    <a:pt x="23" y="25"/>
                    <a:pt x="26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41" y="31"/>
                    <a:pt x="46" y="38"/>
                    <a:pt x="46" y="47"/>
                  </a:cubicBezTo>
                  <a:cubicBezTo>
                    <a:pt x="46" y="63"/>
                    <a:pt x="32" y="69"/>
                    <a:pt x="19" y="69"/>
                  </a:cubicBezTo>
                  <a:cubicBezTo>
                    <a:pt x="10" y="69"/>
                    <a:pt x="1" y="67"/>
                    <a:pt x="1" y="67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2" y="52"/>
                    <a:pt x="9" y="54"/>
                    <a:pt x="16" y="54"/>
                  </a:cubicBezTo>
                  <a:cubicBezTo>
                    <a:pt x="25" y="54"/>
                    <a:pt x="29" y="52"/>
                    <a:pt x="29" y="48"/>
                  </a:cubicBezTo>
                  <a:cubicBezTo>
                    <a:pt x="29" y="45"/>
                    <a:pt x="25" y="43"/>
                    <a:pt x="21" y="41"/>
                  </a:cubicBezTo>
                  <a:cubicBezTo>
                    <a:pt x="20" y="41"/>
                    <a:pt x="19" y="41"/>
                    <a:pt x="18" y="40"/>
                  </a:cubicBezTo>
                  <a:cubicBezTo>
                    <a:pt x="8" y="37"/>
                    <a:pt x="0" y="32"/>
                    <a:pt x="0" y="21"/>
                  </a:cubicBezTo>
                  <a:cubicBezTo>
                    <a:pt x="0" y="8"/>
                    <a:pt x="10" y="0"/>
                    <a:pt x="25" y="0"/>
                  </a:cubicBezTo>
                  <a:cubicBezTo>
                    <a:pt x="34" y="0"/>
                    <a:pt x="41" y="2"/>
                    <a:pt x="42" y="2"/>
                  </a:cubicBezTo>
                  <a:lnTo>
                    <a:pt x="42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10"/>
            <p:cNvSpPr>
              <a:spLocks/>
            </p:cNvSpPr>
            <p:nvPr userDrawn="1"/>
          </p:nvSpPr>
          <p:spPr bwMode="auto">
            <a:xfrm>
              <a:off x="31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8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8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8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" name="Freeform 11"/>
            <p:cNvSpPr>
              <a:spLocks/>
            </p:cNvSpPr>
            <p:nvPr userDrawn="1"/>
          </p:nvSpPr>
          <p:spPr bwMode="auto">
            <a:xfrm>
              <a:off x="37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8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8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8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" name="Freeform 12"/>
            <p:cNvSpPr>
              <a:spLocks/>
            </p:cNvSpPr>
            <p:nvPr userDrawn="1"/>
          </p:nvSpPr>
          <p:spPr bwMode="auto">
            <a:xfrm>
              <a:off x="430" y="249"/>
              <a:ext cx="22" cy="139"/>
            </a:xfrm>
            <a:custGeom>
              <a:avLst/>
              <a:gdLst>
                <a:gd name="T0" fmla="*/ 17 w 17"/>
                <a:gd name="T1" fmla="*/ 8 h 106"/>
                <a:gd name="T2" fmla="*/ 8 w 17"/>
                <a:gd name="T3" fmla="*/ 0 h 106"/>
                <a:gd name="T4" fmla="*/ 0 w 17"/>
                <a:gd name="T5" fmla="*/ 8 h 106"/>
                <a:gd name="T6" fmla="*/ 0 w 17"/>
                <a:gd name="T7" fmla="*/ 97 h 106"/>
                <a:gd name="T8" fmla="*/ 8 w 17"/>
                <a:gd name="T9" fmla="*/ 106 h 106"/>
                <a:gd name="T10" fmla="*/ 17 w 17"/>
                <a:gd name="T11" fmla="*/ 97 h 106"/>
                <a:gd name="T12" fmla="*/ 17 w 17"/>
                <a:gd name="T13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6">
                  <a:moveTo>
                    <a:pt x="17" y="8"/>
                  </a:moveTo>
                  <a:cubicBezTo>
                    <a:pt x="17" y="4"/>
                    <a:pt x="13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2"/>
                    <a:pt x="4" y="106"/>
                    <a:pt x="8" y="106"/>
                  </a:cubicBezTo>
                  <a:cubicBezTo>
                    <a:pt x="13" y="106"/>
                    <a:pt x="17" y="102"/>
                    <a:pt x="17" y="97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" name="Freeform 13"/>
            <p:cNvSpPr>
              <a:spLocks/>
            </p:cNvSpPr>
            <p:nvPr userDrawn="1"/>
          </p:nvSpPr>
          <p:spPr bwMode="auto">
            <a:xfrm>
              <a:off x="49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8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8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8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4" name="Freeform 14"/>
            <p:cNvSpPr>
              <a:spLocks/>
            </p:cNvSpPr>
            <p:nvPr userDrawn="1"/>
          </p:nvSpPr>
          <p:spPr bwMode="auto">
            <a:xfrm>
              <a:off x="55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8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8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8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5" name="Freeform 15"/>
            <p:cNvSpPr>
              <a:spLocks/>
            </p:cNvSpPr>
            <p:nvPr userDrawn="1"/>
          </p:nvSpPr>
          <p:spPr bwMode="auto">
            <a:xfrm>
              <a:off x="61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9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9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9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" name="Freeform 16"/>
            <p:cNvSpPr>
              <a:spLocks/>
            </p:cNvSpPr>
            <p:nvPr userDrawn="1"/>
          </p:nvSpPr>
          <p:spPr bwMode="auto">
            <a:xfrm>
              <a:off x="670" y="249"/>
              <a:ext cx="22" cy="139"/>
            </a:xfrm>
            <a:custGeom>
              <a:avLst/>
              <a:gdLst>
                <a:gd name="T0" fmla="*/ 17 w 17"/>
                <a:gd name="T1" fmla="*/ 8 h 106"/>
                <a:gd name="T2" fmla="*/ 9 w 17"/>
                <a:gd name="T3" fmla="*/ 0 h 106"/>
                <a:gd name="T4" fmla="*/ 0 w 17"/>
                <a:gd name="T5" fmla="*/ 8 h 106"/>
                <a:gd name="T6" fmla="*/ 0 w 17"/>
                <a:gd name="T7" fmla="*/ 97 h 106"/>
                <a:gd name="T8" fmla="*/ 9 w 17"/>
                <a:gd name="T9" fmla="*/ 106 h 106"/>
                <a:gd name="T10" fmla="*/ 17 w 17"/>
                <a:gd name="T11" fmla="*/ 97 h 106"/>
                <a:gd name="T12" fmla="*/ 17 w 17"/>
                <a:gd name="T13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6">
                  <a:moveTo>
                    <a:pt x="17" y="8"/>
                  </a:moveTo>
                  <a:cubicBezTo>
                    <a:pt x="17" y="4"/>
                    <a:pt x="13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2"/>
                    <a:pt x="4" y="106"/>
                    <a:pt x="9" y="106"/>
                  </a:cubicBezTo>
                  <a:cubicBezTo>
                    <a:pt x="13" y="106"/>
                    <a:pt x="17" y="102"/>
                    <a:pt x="17" y="97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" name="Freeform 17"/>
            <p:cNvSpPr>
              <a:spLocks/>
            </p:cNvSpPr>
            <p:nvPr userDrawn="1"/>
          </p:nvSpPr>
          <p:spPr bwMode="auto">
            <a:xfrm>
              <a:off x="73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9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9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9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" name="Freeform 18"/>
            <p:cNvSpPr>
              <a:spLocks/>
            </p:cNvSpPr>
            <p:nvPr userDrawn="1"/>
          </p:nvSpPr>
          <p:spPr bwMode="auto">
            <a:xfrm>
              <a:off x="79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9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9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9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9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63292" y="2872236"/>
            <a:ext cx="5925246" cy="299001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>
              <a:buFont typeface="Arial" panose="020B0604020202020204" pitchFamily="34" charset="0"/>
              <a:buNone/>
              <a:defRPr sz="2000" baseline="0">
                <a:solidFill>
                  <a:schemeClr val="bg2"/>
                </a:solidFill>
                <a:latin typeface="+mj-lt"/>
              </a:defRPr>
            </a:lvl1pPr>
            <a:lvl2pPr marL="304781" indent="0">
              <a:buNone/>
              <a:defRPr/>
            </a:lvl2pPr>
            <a:lvl3pPr marL="427401" indent="0">
              <a:buNone/>
              <a:defRPr/>
            </a:lvl3pPr>
            <a:lvl4pPr marL="516694" indent="0">
              <a:buNone/>
              <a:defRPr/>
            </a:lvl4pPr>
            <a:lvl5pPr marL="601221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0" name="Title 1"/>
          <p:cNvSpPr>
            <a:spLocks noGrp="1"/>
          </p:cNvSpPr>
          <p:nvPr>
            <p:ph type="ctrTitle"/>
          </p:nvPr>
        </p:nvSpPr>
        <p:spPr>
          <a:xfrm>
            <a:off x="425765" y="2300750"/>
            <a:ext cx="5955513" cy="644730"/>
          </a:xfrm>
          <a:prstGeom prst="rect">
            <a:avLst/>
          </a:prstGeom>
        </p:spPr>
        <p:txBody>
          <a:bodyPr anchor="b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3600" b="0" i="0" spc="0" baseline="0">
                <a:solidFill>
                  <a:srgbClr val="38C6F4"/>
                </a:solidFill>
                <a:latin typeface="+mj-lt"/>
                <a:cs typeface="CiscoSans Thin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xmlns="" val="1974617842"/>
      </p:ext>
    </p:extLst>
  </p:cSld>
  <p:clrMapOvr>
    <a:masterClrMapping/>
  </p:clrMapOvr>
  <p:transition spd="slow">
    <p:wipe/>
  </p:transition>
  <p:extLst mod="1">
    <p:ext uri="{DCECCB84-F9BA-43D5-87BE-67443E8EF086}">
      <p15:sldGuideLst xmlns="" xmlns:o="urn:schemas-microsoft-com:office:office" xmlns:v="urn:schemas-microsoft-com:vml" xmlns:wp="http://schemas.openxmlformats.org/drawingml/2006/powerpointprocessingDrawing" xmlns:wne="http://schemas.microsoft.com/office/powerpoint/2006/powerpointml" xmlns:cdr="http://schemas.openxmlformats.org/drawingml/2006/chartDrawing" xmlns:dgm="http://schemas.openxmlformats.org/drawingml/2006/diagram" xmlns:c="http://schemas.openxmlformats.org/drawingml/2006/chart" xmlns:a14="http://schemas.microsoft.com/office/drawing/2010/main" xmlns:mc="http://schemas.openxmlformats.org/markup-compatibility/2006" xmlns:p15="http://schemas.microsoft.com/office/powerpoint/2012/main">
        <p15:guide id="1" orient="horz" pos="228" userDrawn="1">
          <p15:clr>
            <a:srgbClr val="FBAE40"/>
          </p15:clr>
        </p15:guide>
        <p15:guide id="2" pos="360" userDrawn="1">
          <p15:clr>
            <a:srgbClr val="FBAE40"/>
          </p15:clr>
        </p15:guide>
        <p15:guide id="3" orient="horz" pos="518" userDrawn="1">
          <p15:clr>
            <a:srgbClr val="FBAE40"/>
          </p15:clr>
        </p15:guide>
        <p15:guide id="4" pos="812" userDrawn="1">
          <p15:clr>
            <a:srgbClr val="FBAE40"/>
          </p15:clr>
        </p15:guide>
        <p15:guide id="5" pos="311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_Seg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9144000" cy="5143499"/>
          </a:xfrm>
          <a:prstGeom prst="rect">
            <a:avLst/>
          </a:prstGeom>
          <a:solidFill>
            <a:srgbClr val="00394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416425" y="915409"/>
            <a:ext cx="7598042" cy="2569946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4600" b="0" i="0" spc="0" baseline="0">
                <a:solidFill>
                  <a:schemeClr val="accent5"/>
                </a:solidFill>
                <a:latin typeface="+mj-lt"/>
                <a:cs typeface="CiscoSans Thin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Rectangle 7"/>
          <p:cNvSpPr>
            <a:spLocks noChangeArrowheads="1"/>
          </p:cNvSpPr>
          <p:nvPr userDrawn="1"/>
        </p:nvSpPr>
        <p:spPr bwMode="ltGray">
          <a:xfrm>
            <a:off x="8515707" y="4742907"/>
            <a:ext cx="218414" cy="15451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61586" tIns="30792" rIns="61586" bIns="30792" anchor="b">
            <a:spAutoFit/>
          </a:bodyPr>
          <a:lstStyle/>
          <a:p>
            <a:pPr algn="r" defTabSz="610744" fontAlgn="auto">
              <a:spcBef>
                <a:spcPts val="0"/>
              </a:spcBef>
              <a:spcAft>
                <a:spcPts val="0"/>
              </a:spcAft>
              <a:defRPr/>
            </a:pPr>
            <a:fld id="{6A1E46DC-7EF6-4EA2-B285-14272867D133}" type="slidenum">
              <a:rPr lang="en-US" sz="60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CiscoSans Thin"/>
              </a:rPr>
              <a:pPr algn="r" defTabSz="610744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s-ES" sz="600" dirty="0">
              <a:solidFill>
                <a:schemeClr val="accent5">
                  <a:lumMod val="50000"/>
                </a:schemeClr>
              </a:solidFill>
              <a:latin typeface="+mn-lt"/>
              <a:ea typeface="+mn-ea"/>
              <a:cs typeface="CiscoSans Thin"/>
            </a:endParaRPr>
          </a:p>
        </p:txBody>
      </p:sp>
      <p:sp>
        <p:nvSpPr>
          <p:cNvPr id="9" name="Rectangle 4"/>
          <p:cNvSpPr>
            <a:spLocks noChangeArrowheads="1"/>
          </p:cNvSpPr>
          <p:nvPr userDrawn="1"/>
        </p:nvSpPr>
        <p:spPr bwMode="ltGray">
          <a:xfrm>
            <a:off x="5064826" y="4741653"/>
            <a:ext cx="3460700" cy="154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61586" tIns="30792" rIns="61586" bIns="30792" anchor="b">
            <a:spAutoFit/>
          </a:bodyPr>
          <a:lstStyle/>
          <a:p>
            <a:pPr defTabSz="610744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600" dirty="0">
                <a:solidFill>
                  <a:schemeClr val="accent5">
                    <a:lumMod val="50000"/>
                  </a:schemeClr>
                </a:solidFill>
                <a:latin typeface="+mn-lt"/>
              </a:rPr>
              <a:t>© 2016 Cisco y/o sus filiales. Todos los derechos reservados</a:t>
            </a:r>
            <a:r>
              <a:rPr lang="es-ES" sz="600" dirty="0" smtClean="0">
                <a:solidFill>
                  <a:schemeClr val="accent5">
                    <a:lumMod val="50000"/>
                  </a:schemeClr>
                </a:solidFill>
                <a:latin typeface="+mn-lt"/>
              </a:rPr>
              <a:t>. Información </a:t>
            </a:r>
            <a:r>
              <a:rPr lang="es-ES" sz="600" dirty="0">
                <a:solidFill>
                  <a:schemeClr val="accent5">
                    <a:lumMod val="50000"/>
                  </a:schemeClr>
                </a:solidFill>
                <a:latin typeface="+mn-lt"/>
              </a:rPr>
              <a:t>confidencial de Cisco.</a:t>
            </a:r>
          </a:p>
        </p:txBody>
      </p:sp>
      <p:grpSp>
        <p:nvGrpSpPr>
          <p:cNvPr id="11" name="Group 4"/>
          <p:cNvGrpSpPr>
            <a:grpSpLocks noChangeAspect="1"/>
          </p:cNvGrpSpPr>
          <p:nvPr userDrawn="1"/>
        </p:nvGrpSpPr>
        <p:grpSpPr bwMode="auto">
          <a:xfrm>
            <a:off x="508039" y="4715197"/>
            <a:ext cx="340257" cy="180974"/>
            <a:chOff x="310" y="249"/>
            <a:chExt cx="502" cy="267"/>
          </a:xfrm>
          <a:solidFill>
            <a:srgbClr val="086D8E"/>
          </a:solidFill>
        </p:grpSpPr>
        <p:sp>
          <p:nvSpPr>
            <p:cNvPr id="12" name="Rectangle 5"/>
            <p:cNvSpPr>
              <a:spLocks noChangeArrowheads="1"/>
            </p:cNvSpPr>
            <p:nvPr userDrawn="1"/>
          </p:nvSpPr>
          <p:spPr bwMode="auto">
            <a:xfrm>
              <a:off x="452" y="426"/>
              <a:ext cx="22" cy="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6"/>
            <p:cNvSpPr>
              <a:spLocks/>
            </p:cNvSpPr>
            <p:nvPr userDrawn="1"/>
          </p:nvSpPr>
          <p:spPr bwMode="auto">
            <a:xfrm>
              <a:off x="585" y="425"/>
              <a:ext cx="66" cy="91"/>
            </a:xfrm>
            <a:custGeom>
              <a:avLst/>
              <a:gdLst>
                <a:gd name="T0" fmla="*/ 51 w 51"/>
                <a:gd name="T1" fmla="*/ 20 h 69"/>
                <a:gd name="T2" fmla="*/ 37 w 51"/>
                <a:gd name="T3" fmla="*/ 16 h 69"/>
                <a:gd name="T4" fmla="*/ 18 w 51"/>
                <a:gd name="T5" fmla="*/ 34 h 69"/>
                <a:gd name="T6" fmla="*/ 37 w 51"/>
                <a:gd name="T7" fmla="*/ 52 h 69"/>
                <a:gd name="T8" fmla="*/ 51 w 51"/>
                <a:gd name="T9" fmla="*/ 49 h 69"/>
                <a:gd name="T10" fmla="*/ 51 w 51"/>
                <a:gd name="T11" fmla="*/ 67 h 69"/>
                <a:gd name="T12" fmla="*/ 35 w 51"/>
                <a:gd name="T13" fmla="*/ 69 h 69"/>
                <a:gd name="T14" fmla="*/ 0 w 51"/>
                <a:gd name="T15" fmla="*/ 34 h 69"/>
                <a:gd name="T16" fmla="*/ 35 w 51"/>
                <a:gd name="T17" fmla="*/ 0 h 69"/>
                <a:gd name="T18" fmla="*/ 51 w 51"/>
                <a:gd name="T19" fmla="*/ 2 h 69"/>
                <a:gd name="T20" fmla="*/ 51 w 51"/>
                <a:gd name="T21" fmla="*/ 2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9">
                  <a:moveTo>
                    <a:pt x="51" y="20"/>
                  </a:moveTo>
                  <a:cubicBezTo>
                    <a:pt x="50" y="20"/>
                    <a:pt x="45" y="16"/>
                    <a:pt x="37" y="16"/>
                  </a:cubicBezTo>
                  <a:cubicBezTo>
                    <a:pt x="26" y="16"/>
                    <a:pt x="18" y="24"/>
                    <a:pt x="18" y="34"/>
                  </a:cubicBezTo>
                  <a:cubicBezTo>
                    <a:pt x="18" y="44"/>
                    <a:pt x="25" y="52"/>
                    <a:pt x="37" y="52"/>
                  </a:cubicBezTo>
                  <a:cubicBezTo>
                    <a:pt x="45" y="52"/>
                    <a:pt x="50" y="49"/>
                    <a:pt x="51" y="49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49" y="67"/>
                    <a:pt x="43" y="69"/>
                    <a:pt x="35" y="69"/>
                  </a:cubicBezTo>
                  <a:cubicBezTo>
                    <a:pt x="16" y="69"/>
                    <a:pt x="0" y="56"/>
                    <a:pt x="0" y="34"/>
                  </a:cubicBezTo>
                  <a:cubicBezTo>
                    <a:pt x="0" y="14"/>
                    <a:pt x="15" y="0"/>
                    <a:pt x="35" y="0"/>
                  </a:cubicBezTo>
                  <a:cubicBezTo>
                    <a:pt x="43" y="0"/>
                    <a:pt x="49" y="2"/>
                    <a:pt x="51" y="2"/>
                  </a:cubicBezTo>
                  <a:lnTo>
                    <a:pt x="5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7"/>
            <p:cNvSpPr>
              <a:spLocks/>
            </p:cNvSpPr>
            <p:nvPr userDrawn="1"/>
          </p:nvSpPr>
          <p:spPr bwMode="auto">
            <a:xfrm>
              <a:off x="355" y="425"/>
              <a:ext cx="67" cy="91"/>
            </a:xfrm>
            <a:custGeom>
              <a:avLst/>
              <a:gdLst>
                <a:gd name="T0" fmla="*/ 51 w 51"/>
                <a:gd name="T1" fmla="*/ 20 h 69"/>
                <a:gd name="T2" fmla="*/ 36 w 51"/>
                <a:gd name="T3" fmla="*/ 16 h 69"/>
                <a:gd name="T4" fmla="*/ 18 w 51"/>
                <a:gd name="T5" fmla="*/ 34 h 69"/>
                <a:gd name="T6" fmla="*/ 36 w 51"/>
                <a:gd name="T7" fmla="*/ 52 h 69"/>
                <a:gd name="T8" fmla="*/ 51 w 51"/>
                <a:gd name="T9" fmla="*/ 49 h 69"/>
                <a:gd name="T10" fmla="*/ 51 w 51"/>
                <a:gd name="T11" fmla="*/ 67 h 69"/>
                <a:gd name="T12" fmla="*/ 35 w 51"/>
                <a:gd name="T13" fmla="*/ 69 h 69"/>
                <a:gd name="T14" fmla="*/ 0 w 51"/>
                <a:gd name="T15" fmla="*/ 34 h 69"/>
                <a:gd name="T16" fmla="*/ 35 w 51"/>
                <a:gd name="T17" fmla="*/ 0 h 69"/>
                <a:gd name="T18" fmla="*/ 51 w 51"/>
                <a:gd name="T19" fmla="*/ 2 h 69"/>
                <a:gd name="T20" fmla="*/ 51 w 51"/>
                <a:gd name="T21" fmla="*/ 2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9">
                  <a:moveTo>
                    <a:pt x="51" y="20"/>
                  </a:moveTo>
                  <a:cubicBezTo>
                    <a:pt x="50" y="20"/>
                    <a:pt x="45" y="16"/>
                    <a:pt x="36" y="16"/>
                  </a:cubicBezTo>
                  <a:cubicBezTo>
                    <a:pt x="25" y="16"/>
                    <a:pt x="18" y="24"/>
                    <a:pt x="18" y="34"/>
                  </a:cubicBezTo>
                  <a:cubicBezTo>
                    <a:pt x="18" y="44"/>
                    <a:pt x="25" y="52"/>
                    <a:pt x="36" y="52"/>
                  </a:cubicBezTo>
                  <a:cubicBezTo>
                    <a:pt x="44" y="52"/>
                    <a:pt x="50" y="49"/>
                    <a:pt x="51" y="49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49" y="67"/>
                    <a:pt x="43" y="69"/>
                    <a:pt x="35" y="69"/>
                  </a:cubicBezTo>
                  <a:cubicBezTo>
                    <a:pt x="16" y="69"/>
                    <a:pt x="0" y="56"/>
                    <a:pt x="0" y="34"/>
                  </a:cubicBezTo>
                  <a:cubicBezTo>
                    <a:pt x="0" y="14"/>
                    <a:pt x="15" y="0"/>
                    <a:pt x="35" y="0"/>
                  </a:cubicBezTo>
                  <a:cubicBezTo>
                    <a:pt x="43" y="0"/>
                    <a:pt x="49" y="2"/>
                    <a:pt x="51" y="2"/>
                  </a:cubicBezTo>
                  <a:lnTo>
                    <a:pt x="5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8"/>
            <p:cNvSpPr>
              <a:spLocks noEditPoints="1"/>
            </p:cNvSpPr>
            <p:nvPr userDrawn="1"/>
          </p:nvSpPr>
          <p:spPr bwMode="auto">
            <a:xfrm>
              <a:off x="675" y="425"/>
              <a:ext cx="91" cy="91"/>
            </a:xfrm>
            <a:custGeom>
              <a:avLst/>
              <a:gdLst>
                <a:gd name="T0" fmla="*/ 70 w 70"/>
                <a:gd name="T1" fmla="*/ 34 h 69"/>
                <a:gd name="T2" fmla="*/ 35 w 70"/>
                <a:gd name="T3" fmla="*/ 69 h 69"/>
                <a:gd name="T4" fmla="*/ 0 w 70"/>
                <a:gd name="T5" fmla="*/ 34 h 69"/>
                <a:gd name="T6" fmla="*/ 35 w 70"/>
                <a:gd name="T7" fmla="*/ 0 h 69"/>
                <a:gd name="T8" fmla="*/ 70 w 70"/>
                <a:gd name="T9" fmla="*/ 34 h 69"/>
                <a:gd name="T10" fmla="*/ 35 w 70"/>
                <a:gd name="T11" fmla="*/ 17 h 69"/>
                <a:gd name="T12" fmla="*/ 18 w 70"/>
                <a:gd name="T13" fmla="*/ 34 h 69"/>
                <a:gd name="T14" fmla="*/ 35 w 70"/>
                <a:gd name="T15" fmla="*/ 52 h 69"/>
                <a:gd name="T16" fmla="*/ 52 w 70"/>
                <a:gd name="T17" fmla="*/ 34 h 69"/>
                <a:gd name="T18" fmla="*/ 35 w 70"/>
                <a:gd name="T19" fmla="*/ 1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69">
                  <a:moveTo>
                    <a:pt x="70" y="34"/>
                  </a:moveTo>
                  <a:cubicBezTo>
                    <a:pt x="70" y="53"/>
                    <a:pt x="56" y="69"/>
                    <a:pt x="35" y="69"/>
                  </a:cubicBezTo>
                  <a:cubicBezTo>
                    <a:pt x="14" y="69"/>
                    <a:pt x="0" y="53"/>
                    <a:pt x="0" y="34"/>
                  </a:cubicBezTo>
                  <a:cubicBezTo>
                    <a:pt x="0" y="15"/>
                    <a:pt x="14" y="0"/>
                    <a:pt x="35" y="0"/>
                  </a:cubicBezTo>
                  <a:cubicBezTo>
                    <a:pt x="56" y="0"/>
                    <a:pt x="70" y="15"/>
                    <a:pt x="70" y="34"/>
                  </a:cubicBezTo>
                  <a:close/>
                  <a:moveTo>
                    <a:pt x="35" y="17"/>
                  </a:moveTo>
                  <a:cubicBezTo>
                    <a:pt x="25" y="17"/>
                    <a:pt x="18" y="25"/>
                    <a:pt x="18" y="34"/>
                  </a:cubicBezTo>
                  <a:cubicBezTo>
                    <a:pt x="18" y="44"/>
                    <a:pt x="25" y="52"/>
                    <a:pt x="35" y="52"/>
                  </a:cubicBezTo>
                  <a:cubicBezTo>
                    <a:pt x="45" y="52"/>
                    <a:pt x="52" y="44"/>
                    <a:pt x="52" y="34"/>
                  </a:cubicBezTo>
                  <a:cubicBezTo>
                    <a:pt x="52" y="25"/>
                    <a:pt x="45" y="17"/>
                    <a:pt x="3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" name="Freeform 9"/>
            <p:cNvSpPr>
              <a:spLocks/>
            </p:cNvSpPr>
            <p:nvPr userDrawn="1"/>
          </p:nvSpPr>
          <p:spPr bwMode="auto">
            <a:xfrm>
              <a:off x="503" y="425"/>
              <a:ext cx="60" cy="91"/>
            </a:xfrm>
            <a:custGeom>
              <a:avLst/>
              <a:gdLst>
                <a:gd name="T0" fmla="*/ 42 w 46"/>
                <a:gd name="T1" fmla="*/ 16 h 69"/>
                <a:gd name="T2" fmla="*/ 29 w 46"/>
                <a:gd name="T3" fmla="*/ 14 h 69"/>
                <a:gd name="T4" fmla="*/ 18 w 46"/>
                <a:gd name="T5" fmla="*/ 20 h 69"/>
                <a:gd name="T6" fmla="*/ 26 w 46"/>
                <a:gd name="T7" fmla="*/ 26 h 69"/>
                <a:gd name="T8" fmla="*/ 30 w 46"/>
                <a:gd name="T9" fmla="*/ 27 h 69"/>
                <a:gd name="T10" fmla="*/ 46 w 46"/>
                <a:gd name="T11" fmla="*/ 47 h 69"/>
                <a:gd name="T12" fmla="*/ 19 w 46"/>
                <a:gd name="T13" fmla="*/ 69 h 69"/>
                <a:gd name="T14" fmla="*/ 1 w 46"/>
                <a:gd name="T15" fmla="*/ 67 h 69"/>
                <a:gd name="T16" fmla="*/ 1 w 46"/>
                <a:gd name="T17" fmla="*/ 52 h 69"/>
                <a:gd name="T18" fmla="*/ 16 w 46"/>
                <a:gd name="T19" fmla="*/ 54 h 69"/>
                <a:gd name="T20" fmla="*/ 29 w 46"/>
                <a:gd name="T21" fmla="*/ 48 h 69"/>
                <a:gd name="T22" fmla="*/ 21 w 46"/>
                <a:gd name="T23" fmla="*/ 41 h 69"/>
                <a:gd name="T24" fmla="*/ 18 w 46"/>
                <a:gd name="T25" fmla="*/ 40 h 69"/>
                <a:gd name="T26" fmla="*/ 0 w 46"/>
                <a:gd name="T27" fmla="*/ 21 h 69"/>
                <a:gd name="T28" fmla="*/ 25 w 46"/>
                <a:gd name="T29" fmla="*/ 0 h 69"/>
                <a:gd name="T30" fmla="*/ 42 w 46"/>
                <a:gd name="T31" fmla="*/ 2 h 69"/>
                <a:gd name="T32" fmla="*/ 42 w 46"/>
                <a:gd name="T33" fmla="*/ 1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" h="69">
                  <a:moveTo>
                    <a:pt x="42" y="16"/>
                  </a:moveTo>
                  <a:cubicBezTo>
                    <a:pt x="41" y="16"/>
                    <a:pt x="34" y="14"/>
                    <a:pt x="29" y="14"/>
                  </a:cubicBezTo>
                  <a:cubicBezTo>
                    <a:pt x="22" y="14"/>
                    <a:pt x="18" y="16"/>
                    <a:pt x="18" y="20"/>
                  </a:cubicBezTo>
                  <a:cubicBezTo>
                    <a:pt x="18" y="24"/>
                    <a:pt x="23" y="25"/>
                    <a:pt x="26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41" y="31"/>
                    <a:pt x="46" y="38"/>
                    <a:pt x="46" y="47"/>
                  </a:cubicBezTo>
                  <a:cubicBezTo>
                    <a:pt x="46" y="63"/>
                    <a:pt x="32" y="69"/>
                    <a:pt x="19" y="69"/>
                  </a:cubicBezTo>
                  <a:cubicBezTo>
                    <a:pt x="10" y="69"/>
                    <a:pt x="1" y="67"/>
                    <a:pt x="1" y="67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2" y="52"/>
                    <a:pt x="9" y="54"/>
                    <a:pt x="16" y="54"/>
                  </a:cubicBezTo>
                  <a:cubicBezTo>
                    <a:pt x="25" y="54"/>
                    <a:pt x="29" y="52"/>
                    <a:pt x="29" y="48"/>
                  </a:cubicBezTo>
                  <a:cubicBezTo>
                    <a:pt x="29" y="45"/>
                    <a:pt x="25" y="43"/>
                    <a:pt x="21" y="41"/>
                  </a:cubicBezTo>
                  <a:cubicBezTo>
                    <a:pt x="20" y="41"/>
                    <a:pt x="19" y="41"/>
                    <a:pt x="18" y="40"/>
                  </a:cubicBezTo>
                  <a:cubicBezTo>
                    <a:pt x="8" y="37"/>
                    <a:pt x="0" y="32"/>
                    <a:pt x="0" y="21"/>
                  </a:cubicBezTo>
                  <a:cubicBezTo>
                    <a:pt x="0" y="8"/>
                    <a:pt x="10" y="0"/>
                    <a:pt x="25" y="0"/>
                  </a:cubicBezTo>
                  <a:cubicBezTo>
                    <a:pt x="34" y="0"/>
                    <a:pt x="41" y="2"/>
                    <a:pt x="42" y="2"/>
                  </a:cubicBezTo>
                  <a:lnTo>
                    <a:pt x="42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" name="Freeform 10"/>
            <p:cNvSpPr>
              <a:spLocks/>
            </p:cNvSpPr>
            <p:nvPr userDrawn="1"/>
          </p:nvSpPr>
          <p:spPr bwMode="auto">
            <a:xfrm>
              <a:off x="31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8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8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8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11"/>
            <p:cNvSpPr>
              <a:spLocks/>
            </p:cNvSpPr>
            <p:nvPr userDrawn="1"/>
          </p:nvSpPr>
          <p:spPr bwMode="auto">
            <a:xfrm>
              <a:off x="37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8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8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8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12"/>
            <p:cNvSpPr>
              <a:spLocks/>
            </p:cNvSpPr>
            <p:nvPr userDrawn="1"/>
          </p:nvSpPr>
          <p:spPr bwMode="auto">
            <a:xfrm>
              <a:off x="430" y="249"/>
              <a:ext cx="22" cy="139"/>
            </a:xfrm>
            <a:custGeom>
              <a:avLst/>
              <a:gdLst>
                <a:gd name="T0" fmla="*/ 17 w 17"/>
                <a:gd name="T1" fmla="*/ 8 h 106"/>
                <a:gd name="T2" fmla="*/ 8 w 17"/>
                <a:gd name="T3" fmla="*/ 0 h 106"/>
                <a:gd name="T4" fmla="*/ 0 w 17"/>
                <a:gd name="T5" fmla="*/ 8 h 106"/>
                <a:gd name="T6" fmla="*/ 0 w 17"/>
                <a:gd name="T7" fmla="*/ 97 h 106"/>
                <a:gd name="T8" fmla="*/ 8 w 17"/>
                <a:gd name="T9" fmla="*/ 106 h 106"/>
                <a:gd name="T10" fmla="*/ 17 w 17"/>
                <a:gd name="T11" fmla="*/ 97 h 106"/>
                <a:gd name="T12" fmla="*/ 17 w 17"/>
                <a:gd name="T13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6">
                  <a:moveTo>
                    <a:pt x="17" y="8"/>
                  </a:moveTo>
                  <a:cubicBezTo>
                    <a:pt x="17" y="4"/>
                    <a:pt x="13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2"/>
                    <a:pt x="4" y="106"/>
                    <a:pt x="8" y="106"/>
                  </a:cubicBezTo>
                  <a:cubicBezTo>
                    <a:pt x="13" y="106"/>
                    <a:pt x="17" y="102"/>
                    <a:pt x="17" y="97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" name="Freeform 13"/>
            <p:cNvSpPr>
              <a:spLocks/>
            </p:cNvSpPr>
            <p:nvPr userDrawn="1"/>
          </p:nvSpPr>
          <p:spPr bwMode="auto">
            <a:xfrm>
              <a:off x="49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8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8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8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" name="Freeform 14"/>
            <p:cNvSpPr>
              <a:spLocks/>
            </p:cNvSpPr>
            <p:nvPr userDrawn="1"/>
          </p:nvSpPr>
          <p:spPr bwMode="auto">
            <a:xfrm>
              <a:off x="55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8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8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8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" name="Freeform 15"/>
            <p:cNvSpPr>
              <a:spLocks/>
            </p:cNvSpPr>
            <p:nvPr userDrawn="1"/>
          </p:nvSpPr>
          <p:spPr bwMode="auto">
            <a:xfrm>
              <a:off x="61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9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9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9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" name="Freeform 16"/>
            <p:cNvSpPr>
              <a:spLocks/>
            </p:cNvSpPr>
            <p:nvPr userDrawn="1"/>
          </p:nvSpPr>
          <p:spPr bwMode="auto">
            <a:xfrm>
              <a:off x="670" y="249"/>
              <a:ext cx="22" cy="139"/>
            </a:xfrm>
            <a:custGeom>
              <a:avLst/>
              <a:gdLst>
                <a:gd name="T0" fmla="*/ 17 w 17"/>
                <a:gd name="T1" fmla="*/ 8 h 106"/>
                <a:gd name="T2" fmla="*/ 9 w 17"/>
                <a:gd name="T3" fmla="*/ 0 h 106"/>
                <a:gd name="T4" fmla="*/ 0 w 17"/>
                <a:gd name="T5" fmla="*/ 8 h 106"/>
                <a:gd name="T6" fmla="*/ 0 w 17"/>
                <a:gd name="T7" fmla="*/ 97 h 106"/>
                <a:gd name="T8" fmla="*/ 9 w 17"/>
                <a:gd name="T9" fmla="*/ 106 h 106"/>
                <a:gd name="T10" fmla="*/ 17 w 17"/>
                <a:gd name="T11" fmla="*/ 97 h 106"/>
                <a:gd name="T12" fmla="*/ 17 w 17"/>
                <a:gd name="T13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6">
                  <a:moveTo>
                    <a:pt x="17" y="8"/>
                  </a:moveTo>
                  <a:cubicBezTo>
                    <a:pt x="17" y="4"/>
                    <a:pt x="13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2"/>
                    <a:pt x="4" y="106"/>
                    <a:pt x="9" y="106"/>
                  </a:cubicBezTo>
                  <a:cubicBezTo>
                    <a:pt x="13" y="106"/>
                    <a:pt x="17" y="102"/>
                    <a:pt x="17" y="97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4" name="Freeform 17"/>
            <p:cNvSpPr>
              <a:spLocks/>
            </p:cNvSpPr>
            <p:nvPr userDrawn="1"/>
          </p:nvSpPr>
          <p:spPr bwMode="auto">
            <a:xfrm>
              <a:off x="73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9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9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9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5" name="Freeform 18"/>
            <p:cNvSpPr>
              <a:spLocks/>
            </p:cNvSpPr>
            <p:nvPr userDrawn="1"/>
          </p:nvSpPr>
          <p:spPr bwMode="auto">
            <a:xfrm>
              <a:off x="79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9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9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9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1890854121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ulti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74662" y="1347788"/>
            <a:ext cx="8280057" cy="3073946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285690" marR="0" indent="-285690" algn="ctr" defTabSz="45710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000" b="0" i="0" baseline="0">
                <a:solidFill>
                  <a:schemeClr val="bg1"/>
                </a:solidFill>
                <a:latin typeface="+mn-lt"/>
                <a:cs typeface="CiscoSans ExtraLigh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itle Placeholder 5"/>
          <p:cNvSpPr>
            <a:spLocks noGrp="1"/>
          </p:cNvSpPr>
          <p:nvPr>
            <p:ph type="title"/>
          </p:nvPr>
        </p:nvSpPr>
        <p:spPr bwMode="auto">
          <a:xfrm>
            <a:off x="437766" y="341313"/>
            <a:ext cx="8345488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rgbClr val="004C69"/>
                </a:solidFill>
              </a:defRPr>
            </a:lvl1pPr>
          </a:lstStyle>
          <a:p>
            <a:pPr lvl="0"/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5429679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2291213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Circled_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Oval 11"/>
          <p:cNvSpPr/>
          <p:nvPr/>
        </p:nvSpPr>
        <p:spPr>
          <a:xfrm>
            <a:off x="575610" y="2552550"/>
            <a:ext cx="698624" cy="698624"/>
          </a:xfrm>
          <a:prstGeom prst="ellipse">
            <a:avLst/>
          </a:prstGeom>
          <a:solidFill>
            <a:schemeClr val="bg2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4000" dirty="0">
              <a:solidFill>
                <a:srgbClr val="FFFFFF"/>
              </a:solidFill>
              <a:cs typeface="Arial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575610" y="1426607"/>
            <a:ext cx="698624" cy="698624"/>
          </a:xfrm>
          <a:prstGeom prst="ellipse">
            <a:avLst/>
          </a:prstGeom>
          <a:solidFill>
            <a:srgbClr val="00394F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4000" dirty="0">
              <a:ln>
                <a:solidFill>
                  <a:schemeClr val="bg2"/>
                </a:solidFill>
              </a:ln>
              <a:solidFill>
                <a:schemeClr val="bg1"/>
              </a:solidFill>
              <a:cs typeface="Arial"/>
            </a:endParaRPr>
          </a:p>
        </p:txBody>
      </p:sp>
      <p:sp>
        <p:nvSpPr>
          <p:cNvPr id="22" name="Oval 21"/>
          <p:cNvSpPr/>
          <p:nvPr/>
        </p:nvSpPr>
        <p:spPr>
          <a:xfrm>
            <a:off x="575610" y="3653093"/>
            <a:ext cx="698624" cy="698624"/>
          </a:xfrm>
          <a:prstGeom prst="ellipse">
            <a:avLst/>
          </a:prstGeom>
          <a:solidFill>
            <a:schemeClr val="accent5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4000" dirty="0">
              <a:solidFill>
                <a:srgbClr val="049FD9"/>
              </a:solidFill>
              <a:cs typeface="Arial"/>
            </a:endParaRPr>
          </a:p>
        </p:txBody>
      </p:sp>
      <p:sp>
        <p:nvSpPr>
          <p:cNvPr id="24" name="Text Placeholder 17"/>
          <p:cNvSpPr>
            <a:spLocks noGrp="1"/>
          </p:cNvSpPr>
          <p:nvPr>
            <p:ph type="body" sz="quarter" idx="13"/>
          </p:nvPr>
        </p:nvSpPr>
        <p:spPr>
          <a:xfrm>
            <a:off x="1365250" y="1432522"/>
            <a:ext cx="5473700" cy="693381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2000" b="0" i="0" baseline="0">
                <a:solidFill>
                  <a:schemeClr val="accent1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5" name="Text Placeholder 17"/>
          <p:cNvSpPr>
            <a:spLocks noGrp="1"/>
          </p:cNvSpPr>
          <p:nvPr>
            <p:ph type="body" sz="quarter" idx="14"/>
          </p:nvPr>
        </p:nvSpPr>
        <p:spPr>
          <a:xfrm>
            <a:off x="1365250" y="2557793"/>
            <a:ext cx="5473700" cy="693381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2000" b="0" i="0" baseline="0">
                <a:solidFill>
                  <a:schemeClr val="accent1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Text Placeholder 17"/>
          <p:cNvSpPr>
            <a:spLocks noGrp="1"/>
          </p:cNvSpPr>
          <p:nvPr>
            <p:ph type="body" sz="quarter" idx="15"/>
          </p:nvPr>
        </p:nvSpPr>
        <p:spPr>
          <a:xfrm>
            <a:off x="1365250" y="3653093"/>
            <a:ext cx="5473700" cy="693381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2000" b="0" i="0" baseline="0">
                <a:solidFill>
                  <a:schemeClr val="accent1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Text Placeholder 17"/>
          <p:cNvSpPr>
            <a:spLocks noGrp="1"/>
          </p:cNvSpPr>
          <p:nvPr>
            <p:ph type="body" sz="quarter" idx="17" hasCustomPrompt="1"/>
          </p:nvPr>
        </p:nvSpPr>
        <p:spPr>
          <a:xfrm>
            <a:off x="575610" y="2552550"/>
            <a:ext cx="698624" cy="693381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40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2</a:t>
            </a:r>
          </a:p>
        </p:txBody>
      </p:sp>
      <p:sp>
        <p:nvSpPr>
          <p:cNvPr id="29" name="Text Placeholder 17"/>
          <p:cNvSpPr>
            <a:spLocks noGrp="1"/>
          </p:cNvSpPr>
          <p:nvPr>
            <p:ph type="body" sz="quarter" idx="18" hasCustomPrompt="1"/>
          </p:nvPr>
        </p:nvSpPr>
        <p:spPr>
          <a:xfrm>
            <a:off x="575611" y="3651140"/>
            <a:ext cx="698624" cy="693381"/>
          </a:xfrm>
          <a:prstGeom prst="rect">
            <a:avLst/>
          </a:prstGeom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40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3</a:t>
            </a:r>
          </a:p>
        </p:txBody>
      </p:sp>
      <p:sp>
        <p:nvSpPr>
          <p:cNvPr id="13" name="Text Placeholder 17"/>
          <p:cNvSpPr>
            <a:spLocks noGrp="1"/>
          </p:cNvSpPr>
          <p:nvPr>
            <p:ph type="body" sz="quarter" idx="19" hasCustomPrompt="1"/>
          </p:nvPr>
        </p:nvSpPr>
        <p:spPr>
          <a:xfrm>
            <a:off x="575610" y="1427248"/>
            <a:ext cx="698624" cy="693381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40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xmlns="" val="3053872667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Circled_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Oval 11"/>
          <p:cNvSpPr/>
          <p:nvPr/>
        </p:nvSpPr>
        <p:spPr>
          <a:xfrm>
            <a:off x="575611" y="1979318"/>
            <a:ext cx="464815" cy="464815"/>
          </a:xfrm>
          <a:prstGeom prst="ellipse">
            <a:avLst/>
          </a:prstGeom>
          <a:solidFill>
            <a:srgbClr val="38C6F4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4000" dirty="0">
              <a:ln>
                <a:solidFill>
                  <a:schemeClr val="bg2"/>
                </a:solidFill>
              </a:ln>
              <a:solidFill>
                <a:schemeClr val="accent5"/>
              </a:solidFill>
              <a:cs typeface="Arial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575610" y="1328927"/>
            <a:ext cx="464815" cy="464815"/>
          </a:xfrm>
          <a:prstGeom prst="ellipse">
            <a:avLst/>
          </a:prstGeom>
          <a:solidFill>
            <a:srgbClr val="00394F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4000" dirty="0">
              <a:ln>
                <a:solidFill>
                  <a:schemeClr val="bg2"/>
                </a:solidFill>
              </a:ln>
              <a:solidFill>
                <a:schemeClr val="accent5"/>
              </a:solidFill>
              <a:cs typeface="Arial"/>
            </a:endParaRPr>
          </a:p>
        </p:txBody>
      </p:sp>
      <p:sp>
        <p:nvSpPr>
          <p:cNvPr id="22" name="Oval 21"/>
          <p:cNvSpPr/>
          <p:nvPr/>
        </p:nvSpPr>
        <p:spPr>
          <a:xfrm>
            <a:off x="575611" y="2627446"/>
            <a:ext cx="464815" cy="464815"/>
          </a:xfrm>
          <a:prstGeom prst="ellipse">
            <a:avLst/>
          </a:prstGeom>
          <a:solidFill>
            <a:schemeClr val="bg2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4000" dirty="0">
              <a:ln>
                <a:solidFill>
                  <a:schemeClr val="bg2"/>
                </a:solidFill>
              </a:ln>
              <a:solidFill>
                <a:schemeClr val="accent5"/>
              </a:solidFill>
              <a:cs typeface="Arial"/>
            </a:endParaRPr>
          </a:p>
        </p:txBody>
      </p:sp>
      <p:sp>
        <p:nvSpPr>
          <p:cNvPr id="24" name="Text Placeholder 17"/>
          <p:cNvSpPr>
            <a:spLocks noGrp="1"/>
          </p:cNvSpPr>
          <p:nvPr>
            <p:ph type="body" sz="quarter" idx="13"/>
          </p:nvPr>
        </p:nvSpPr>
        <p:spPr>
          <a:xfrm>
            <a:off x="1172384" y="1334842"/>
            <a:ext cx="5678748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2000" b="0" i="0" baseline="0">
                <a:solidFill>
                  <a:schemeClr val="accent1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5" name="Text Placeholder 17"/>
          <p:cNvSpPr>
            <a:spLocks noGrp="1"/>
          </p:cNvSpPr>
          <p:nvPr>
            <p:ph type="body" sz="quarter" idx="14"/>
          </p:nvPr>
        </p:nvSpPr>
        <p:spPr>
          <a:xfrm>
            <a:off x="1172385" y="1984561"/>
            <a:ext cx="5678748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2000" b="0" i="0" baseline="0">
                <a:solidFill>
                  <a:schemeClr val="accent1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Text Placeholder 17"/>
          <p:cNvSpPr>
            <a:spLocks noGrp="1"/>
          </p:cNvSpPr>
          <p:nvPr>
            <p:ph type="body" sz="quarter" idx="15"/>
          </p:nvPr>
        </p:nvSpPr>
        <p:spPr>
          <a:xfrm>
            <a:off x="1172385" y="2627446"/>
            <a:ext cx="5678748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2000" b="0" i="0" baseline="0">
                <a:solidFill>
                  <a:schemeClr val="accent1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" name="Text Placeholder 17"/>
          <p:cNvSpPr>
            <a:spLocks noGrp="1"/>
          </p:cNvSpPr>
          <p:nvPr>
            <p:ph type="body" sz="quarter" idx="16" hasCustomPrompt="1"/>
          </p:nvPr>
        </p:nvSpPr>
        <p:spPr>
          <a:xfrm>
            <a:off x="575611" y="1327521"/>
            <a:ext cx="464815" cy="461327"/>
          </a:xfrm>
          <a:prstGeom prst="rect">
            <a:avLst/>
          </a:prstGeom>
          <a:noFill/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20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1</a:t>
            </a:r>
          </a:p>
        </p:txBody>
      </p:sp>
      <p:sp>
        <p:nvSpPr>
          <p:cNvPr id="28" name="Text Placeholder 17"/>
          <p:cNvSpPr>
            <a:spLocks noGrp="1"/>
          </p:cNvSpPr>
          <p:nvPr>
            <p:ph type="body" sz="quarter" idx="17" hasCustomPrompt="1"/>
          </p:nvPr>
        </p:nvSpPr>
        <p:spPr>
          <a:xfrm>
            <a:off x="575611" y="1979318"/>
            <a:ext cx="464815" cy="461327"/>
          </a:xfrm>
          <a:prstGeom prst="rect">
            <a:avLst/>
          </a:prstGeom>
          <a:noFill/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20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2</a:t>
            </a:r>
          </a:p>
        </p:txBody>
      </p:sp>
      <p:sp>
        <p:nvSpPr>
          <p:cNvPr id="29" name="Text Placeholder 17"/>
          <p:cNvSpPr>
            <a:spLocks noGrp="1"/>
          </p:cNvSpPr>
          <p:nvPr>
            <p:ph type="body" sz="quarter" idx="18" hasCustomPrompt="1"/>
          </p:nvPr>
        </p:nvSpPr>
        <p:spPr>
          <a:xfrm>
            <a:off x="575612" y="2625493"/>
            <a:ext cx="464815" cy="461327"/>
          </a:xfrm>
          <a:prstGeom prst="rect">
            <a:avLst/>
          </a:prstGeom>
          <a:noFill/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20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3</a:t>
            </a:r>
          </a:p>
        </p:txBody>
      </p:sp>
      <p:sp>
        <p:nvSpPr>
          <p:cNvPr id="13" name="Oval 12"/>
          <p:cNvSpPr/>
          <p:nvPr/>
        </p:nvSpPr>
        <p:spPr>
          <a:xfrm>
            <a:off x="575612" y="3274581"/>
            <a:ext cx="464815" cy="464815"/>
          </a:xfrm>
          <a:prstGeom prst="ellipse">
            <a:avLst/>
          </a:prstGeom>
          <a:solidFill>
            <a:schemeClr val="accent6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4000" dirty="0">
              <a:ln>
                <a:solidFill>
                  <a:schemeClr val="bg2"/>
                </a:solidFill>
              </a:ln>
              <a:solidFill>
                <a:schemeClr val="accent5"/>
              </a:solidFill>
              <a:cs typeface="Arial"/>
            </a:endParaRPr>
          </a:p>
        </p:txBody>
      </p:sp>
      <p:sp>
        <p:nvSpPr>
          <p:cNvPr id="14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1172386" y="3274581"/>
            <a:ext cx="5678748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2000" b="0" i="0" baseline="0">
                <a:solidFill>
                  <a:schemeClr val="accent1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17"/>
          <p:cNvSpPr>
            <a:spLocks noGrp="1"/>
          </p:cNvSpPr>
          <p:nvPr>
            <p:ph type="body" sz="quarter" idx="20" hasCustomPrompt="1"/>
          </p:nvPr>
        </p:nvSpPr>
        <p:spPr>
          <a:xfrm>
            <a:off x="575613" y="3272628"/>
            <a:ext cx="464815" cy="461327"/>
          </a:xfrm>
          <a:prstGeom prst="rect">
            <a:avLst/>
          </a:prstGeom>
          <a:noFill/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20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4</a:t>
            </a:r>
          </a:p>
        </p:txBody>
      </p:sp>
      <p:sp>
        <p:nvSpPr>
          <p:cNvPr id="17" name="Oval 16"/>
          <p:cNvSpPr/>
          <p:nvPr/>
        </p:nvSpPr>
        <p:spPr>
          <a:xfrm>
            <a:off x="575613" y="3921716"/>
            <a:ext cx="464815" cy="464815"/>
          </a:xfrm>
          <a:prstGeom prst="ellipse">
            <a:avLst/>
          </a:prstGeom>
          <a:solidFill>
            <a:srgbClr val="00394F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4000" dirty="0">
              <a:ln>
                <a:solidFill>
                  <a:schemeClr val="bg2"/>
                </a:solidFill>
              </a:ln>
              <a:solidFill>
                <a:schemeClr val="accent5"/>
              </a:solidFill>
              <a:cs typeface="Arial"/>
            </a:endParaRP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1172387" y="3921716"/>
            <a:ext cx="5678748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2000" b="0" i="0" baseline="0">
                <a:solidFill>
                  <a:schemeClr val="accent1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17"/>
          <p:cNvSpPr>
            <a:spLocks noGrp="1"/>
          </p:cNvSpPr>
          <p:nvPr>
            <p:ph type="body" sz="quarter" idx="22" hasCustomPrompt="1"/>
          </p:nvPr>
        </p:nvSpPr>
        <p:spPr>
          <a:xfrm>
            <a:off x="575614" y="3919763"/>
            <a:ext cx="464815" cy="461327"/>
          </a:xfrm>
          <a:prstGeom prst="rect">
            <a:avLst/>
          </a:prstGeom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20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xmlns="" val="2962125011"/>
      </p:ext>
    </p:extLst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_Circled_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4C6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2" name="Oval 41"/>
          <p:cNvSpPr/>
          <p:nvPr/>
        </p:nvSpPr>
        <p:spPr>
          <a:xfrm>
            <a:off x="575611" y="1979318"/>
            <a:ext cx="464815" cy="464815"/>
          </a:xfrm>
          <a:prstGeom prst="ellipse">
            <a:avLst/>
          </a:prstGeom>
          <a:solidFill>
            <a:srgbClr val="38C6F4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1800" dirty="0">
              <a:ln>
                <a:solidFill>
                  <a:schemeClr val="bg2"/>
                </a:solidFill>
              </a:ln>
              <a:solidFill>
                <a:schemeClr val="bg2"/>
              </a:solidFill>
              <a:cs typeface="Arial"/>
            </a:endParaRPr>
          </a:p>
        </p:txBody>
      </p:sp>
      <p:sp>
        <p:nvSpPr>
          <p:cNvPr id="43" name="Oval 42"/>
          <p:cNvSpPr/>
          <p:nvPr/>
        </p:nvSpPr>
        <p:spPr>
          <a:xfrm>
            <a:off x="575610" y="1328927"/>
            <a:ext cx="464815" cy="464815"/>
          </a:xfrm>
          <a:prstGeom prst="ellipse">
            <a:avLst/>
          </a:prstGeom>
          <a:solidFill>
            <a:srgbClr val="00394F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1800" dirty="0">
              <a:ln>
                <a:solidFill>
                  <a:schemeClr val="bg2"/>
                </a:solidFill>
              </a:ln>
              <a:solidFill>
                <a:srgbClr val="FFFFFF"/>
              </a:solidFill>
              <a:cs typeface="Arial"/>
            </a:endParaRPr>
          </a:p>
        </p:txBody>
      </p:sp>
      <p:sp>
        <p:nvSpPr>
          <p:cNvPr id="44" name="Oval 43"/>
          <p:cNvSpPr/>
          <p:nvPr/>
        </p:nvSpPr>
        <p:spPr>
          <a:xfrm>
            <a:off x="575611" y="2627446"/>
            <a:ext cx="464815" cy="464815"/>
          </a:xfrm>
          <a:prstGeom prst="ellipse">
            <a:avLst/>
          </a:prstGeom>
          <a:solidFill>
            <a:schemeClr val="bg2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1800" dirty="0">
              <a:ln>
                <a:solidFill>
                  <a:schemeClr val="bg2"/>
                </a:solidFill>
              </a:ln>
              <a:solidFill>
                <a:schemeClr val="bg2"/>
              </a:solidFill>
              <a:cs typeface="Arial"/>
            </a:endParaRPr>
          </a:p>
        </p:txBody>
      </p:sp>
      <p:sp>
        <p:nvSpPr>
          <p:cNvPr id="45" name="Text Placeholder 17"/>
          <p:cNvSpPr>
            <a:spLocks noGrp="1"/>
          </p:cNvSpPr>
          <p:nvPr>
            <p:ph type="body" sz="quarter" idx="13"/>
          </p:nvPr>
        </p:nvSpPr>
        <p:spPr>
          <a:xfrm>
            <a:off x="1172384" y="1334842"/>
            <a:ext cx="2175886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1800" b="0" i="0" baseline="0">
                <a:solidFill>
                  <a:srgbClr val="004C69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6" name="Text Placeholder 17"/>
          <p:cNvSpPr>
            <a:spLocks noGrp="1"/>
          </p:cNvSpPr>
          <p:nvPr>
            <p:ph type="body" sz="quarter" idx="14"/>
          </p:nvPr>
        </p:nvSpPr>
        <p:spPr>
          <a:xfrm>
            <a:off x="1172385" y="1984561"/>
            <a:ext cx="2175886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1800" b="0" i="0" baseline="0">
                <a:solidFill>
                  <a:srgbClr val="004C69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7" name="Text Placeholder 17"/>
          <p:cNvSpPr>
            <a:spLocks noGrp="1"/>
          </p:cNvSpPr>
          <p:nvPr>
            <p:ph type="body" sz="quarter" idx="15"/>
          </p:nvPr>
        </p:nvSpPr>
        <p:spPr>
          <a:xfrm>
            <a:off x="1172385" y="2627446"/>
            <a:ext cx="2175886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1800" b="0" i="0" baseline="0">
                <a:solidFill>
                  <a:srgbClr val="004C69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8" name="Text Placeholder 17"/>
          <p:cNvSpPr>
            <a:spLocks noGrp="1"/>
          </p:cNvSpPr>
          <p:nvPr>
            <p:ph type="body" sz="quarter" idx="16" hasCustomPrompt="1"/>
          </p:nvPr>
        </p:nvSpPr>
        <p:spPr>
          <a:xfrm>
            <a:off x="575611" y="1327521"/>
            <a:ext cx="464815" cy="461327"/>
          </a:xfrm>
          <a:prstGeom prst="rect">
            <a:avLst/>
          </a:prstGeom>
          <a:noFill/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18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1</a:t>
            </a:r>
          </a:p>
        </p:txBody>
      </p:sp>
      <p:sp>
        <p:nvSpPr>
          <p:cNvPr id="49" name="Text Placeholder 17"/>
          <p:cNvSpPr>
            <a:spLocks noGrp="1"/>
          </p:cNvSpPr>
          <p:nvPr>
            <p:ph type="body" sz="quarter" idx="17" hasCustomPrompt="1"/>
          </p:nvPr>
        </p:nvSpPr>
        <p:spPr>
          <a:xfrm>
            <a:off x="575611" y="1979318"/>
            <a:ext cx="464815" cy="461327"/>
          </a:xfrm>
          <a:prstGeom prst="rect">
            <a:avLst/>
          </a:prstGeom>
          <a:noFill/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18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2</a:t>
            </a:r>
          </a:p>
        </p:txBody>
      </p:sp>
      <p:sp>
        <p:nvSpPr>
          <p:cNvPr id="50" name="Text Placeholder 17"/>
          <p:cNvSpPr>
            <a:spLocks noGrp="1"/>
          </p:cNvSpPr>
          <p:nvPr>
            <p:ph type="body" sz="quarter" idx="18" hasCustomPrompt="1"/>
          </p:nvPr>
        </p:nvSpPr>
        <p:spPr>
          <a:xfrm>
            <a:off x="575612" y="2625493"/>
            <a:ext cx="464815" cy="461327"/>
          </a:xfrm>
          <a:prstGeom prst="rect">
            <a:avLst/>
          </a:prstGeom>
          <a:noFill/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18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3</a:t>
            </a:r>
          </a:p>
        </p:txBody>
      </p:sp>
      <p:sp>
        <p:nvSpPr>
          <p:cNvPr id="51" name="Oval 50"/>
          <p:cNvSpPr/>
          <p:nvPr/>
        </p:nvSpPr>
        <p:spPr>
          <a:xfrm>
            <a:off x="575612" y="3274581"/>
            <a:ext cx="464815" cy="464815"/>
          </a:xfrm>
          <a:prstGeom prst="ellipse">
            <a:avLst/>
          </a:prstGeom>
          <a:solidFill>
            <a:schemeClr val="accent6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1800" dirty="0">
              <a:ln>
                <a:solidFill>
                  <a:schemeClr val="bg2"/>
                </a:solidFill>
              </a:ln>
              <a:solidFill>
                <a:schemeClr val="bg2"/>
              </a:solidFill>
              <a:cs typeface="Arial"/>
            </a:endParaRPr>
          </a:p>
        </p:txBody>
      </p:sp>
      <p:sp>
        <p:nvSpPr>
          <p:cNvPr id="52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1172386" y="3274581"/>
            <a:ext cx="2175886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1800" b="0" i="0" baseline="0">
                <a:solidFill>
                  <a:srgbClr val="004C69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3" name="Text Placeholder 17"/>
          <p:cNvSpPr>
            <a:spLocks noGrp="1"/>
          </p:cNvSpPr>
          <p:nvPr>
            <p:ph type="body" sz="quarter" idx="20" hasCustomPrompt="1"/>
          </p:nvPr>
        </p:nvSpPr>
        <p:spPr>
          <a:xfrm>
            <a:off x="575613" y="3272628"/>
            <a:ext cx="464815" cy="461327"/>
          </a:xfrm>
          <a:prstGeom prst="rect">
            <a:avLst/>
          </a:prstGeom>
          <a:noFill/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18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4</a:t>
            </a:r>
          </a:p>
        </p:txBody>
      </p:sp>
      <p:sp>
        <p:nvSpPr>
          <p:cNvPr id="54" name="Oval 53"/>
          <p:cNvSpPr/>
          <p:nvPr/>
        </p:nvSpPr>
        <p:spPr>
          <a:xfrm>
            <a:off x="575613" y="3921716"/>
            <a:ext cx="464815" cy="464815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1800" dirty="0">
              <a:ln>
                <a:solidFill>
                  <a:schemeClr val="bg2"/>
                </a:solidFill>
              </a:ln>
              <a:solidFill>
                <a:schemeClr val="bg2"/>
              </a:solidFill>
              <a:cs typeface="Arial"/>
            </a:endParaRPr>
          </a:p>
        </p:txBody>
      </p:sp>
      <p:sp>
        <p:nvSpPr>
          <p:cNvPr id="55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1172387" y="3921716"/>
            <a:ext cx="2175886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1800" b="0" i="0" baseline="0">
                <a:solidFill>
                  <a:srgbClr val="004C69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6" name="Text Placeholder 17"/>
          <p:cNvSpPr>
            <a:spLocks noGrp="1"/>
          </p:cNvSpPr>
          <p:nvPr>
            <p:ph type="body" sz="quarter" idx="22" hasCustomPrompt="1"/>
          </p:nvPr>
        </p:nvSpPr>
        <p:spPr>
          <a:xfrm>
            <a:off x="575614" y="3919763"/>
            <a:ext cx="464815" cy="461327"/>
          </a:xfrm>
          <a:prstGeom prst="rect">
            <a:avLst/>
          </a:prstGeom>
          <a:noFill/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18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5</a:t>
            </a:r>
          </a:p>
        </p:txBody>
      </p:sp>
      <p:sp>
        <p:nvSpPr>
          <p:cNvPr id="57" name="Oval 56"/>
          <p:cNvSpPr/>
          <p:nvPr/>
        </p:nvSpPr>
        <p:spPr>
          <a:xfrm>
            <a:off x="4414576" y="1983084"/>
            <a:ext cx="464815" cy="464815"/>
          </a:xfrm>
          <a:prstGeom prst="ellipse">
            <a:avLst/>
          </a:prstGeom>
          <a:solidFill>
            <a:schemeClr val="accent6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1800" dirty="0">
              <a:ln>
                <a:solidFill>
                  <a:schemeClr val="bg2"/>
                </a:solidFill>
              </a:ln>
              <a:solidFill>
                <a:schemeClr val="bg2"/>
              </a:solidFill>
              <a:cs typeface="Arial"/>
            </a:endParaRPr>
          </a:p>
        </p:txBody>
      </p:sp>
      <p:sp>
        <p:nvSpPr>
          <p:cNvPr id="58" name="Oval 57"/>
          <p:cNvSpPr/>
          <p:nvPr/>
        </p:nvSpPr>
        <p:spPr>
          <a:xfrm>
            <a:off x="4414575" y="1332693"/>
            <a:ext cx="464815" cy="464815"/>
          </a:xfrm>
          <a:prstGeom prst="ellipse">
            <a:avLst/>
          </a:prstGeom>
          <a:solidFill>
            <a:srgbClr val="00394F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1800" dirty="0">
              <a:ln>
                <a:solidFill>
                  <a:schemeClr val="bg2"/>
                </a:solidFill>
              </a:ln>
              <a:solidFill>
                <a:schemeClr val="bg2"/>
              </a:solidFill>
              <a:cs typeface="Arial"/>
            </a:endParaRPr>
          </a:p>
        </p:txBody>
      </p:sp>
      <p:sp>
        <p:nvSpPr>
          <p:cNvPr id="59" name="Oval 58"/>
          <p:cNvSpPr/>
          <p:nvPr/>
        </p:nvSpPr>
        <p:spPr>
          <a:xfrm>
            <a:off x="4414576" y="2631212"/>
            <a:ext cx="464815" cy="464815"/>
          </a:xfrm>
          <a:prstGeom prst="ellipse">
            <a:avLst/>
          </a:prstGeom>
          <a:solidFill>
            <a:schemeClr val="accent5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1800" dirty="0">
              <a:ln>
                <a:solidFill>
                  <a:schemeClr val="bg2"/>
                </a:solidFill>
              </a:ln>
              <a:solidFill>
                <a:schemeClr val="bg2"/>
              </a:solidFill>
              <a:cs typeface="Arial"/>
            </a:endParaRPr>
          </a:p>
        </p:txBody>
      </p:sp>
      <p:sp>
        <p:nvSpPr>
          <p:cNvPr id="60" name="Text Placeholder 17"/>
          <p:cNvSpPr>
            <a:spLocks noGrp="1"/>
          </p:cNvSpPr>
          <p:nvPr>
            <p:ph type="body" sz="quarter" idx="23"/>
          </p:nvPr>
        </p:nvSpPr>
        <p:spPr>
          <a:xfrm>
            <a:off x="5011349" y="1338608"/>
            <a:ext cx="2175886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1800" b="0" i="0" baseline="0">
                <a:solidFill>
                  <a:srgbClr val="004C69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1" name="Text Placeholder 17"/>
          <p:cNvSpPr>
            <a:spLocks noGrp="1"/>
          </p:cNvSpPr>
          <p:nvPr>
            <p:ph type="body" sz="quarter" idx="24"/>
          </p:nvPr>
        </p:nvSpPr>
        <p:spPr>
          <a:xfrm>
            <a:off x="5011350" y="1988327"/>
            <a:ext cx="2175886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1800" b="0" i="0" baseline="0">
                <a:solidFill>
                  <a:srgbClr val="004C69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2" name="Text Placeholder 17"/>
          <p:cNvSpPr>
            <a:spLocks noGrp="1"/>
          </p:cNvSpPr>
          <p:nvPr>
            <p:ph type="body" sz="quarter" idx="25"/>
          </p:nvPr>
        </p:nvSpPr>
        <p:spPr>
          <a:xfrm>
            <a:off x="5011350" y="2631212"/>
            <a:ext cx="2175886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1800" b="0" i="0" baseline="0">
                <a:solidFill>
                  <a:srgbClr val="004C69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3" name="Text Placeholder 17"/>
          <p:cNvSpPr>
            <a:spLocks noGrp="1"/>
          </p:cNvSpPr>
          <p:nvPr>
            <p:ph type="body" sz="quarter" idx="26" hasCustomPrompt="1"/>
          </p:nvPr>
        </p:nvSpPr>
        <p:spPr>
          <a:xfrm>
            <a:off x="4414576" y="1331287"/>
            <a:ext cx="464815" cy="461327"/>
          </a:xfrm>
          <a:prstGeom prst="rect">
            <a:avLst/>
          </a:prstGeom>
          <a:noFill/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18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6</a:t>
            </a:r>
          </a:p>
        </p:txBody>
      </p:sp>
      <p:sp>
        <p:nvSpPr>
          <p:cNvPr id="64" name="Text Placeholder 17"/>
          <p:cNvSpPr>
            <a:spLocks noGrp="1"/>
          </p:cNvSpPr>
          <p:nvPr>
            <p:ph type="body" sz="quarter" idx="27" hasCustomPrompt="1"/>
          </p:nvPr>
        </p:nvSpPr>
        <p:spPr>
          <a:xfrm>
            <a:off x="4414576" y="1983084"/>
            <a:ext cx="464815" cy="461327"/>
          </a:xfrm>
          <a:prstGeom prst="rect">
            <a:avLst/>
          </a:prstGeom>
          <a:noFill/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18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7</a:t>
            </a:r>
          </a:p>
        </p:txBody>
      </p:sp>
      <p:sp>
        <p:nvSpPr>
          <p:cNvPr id="65" name="Text Placeholder 17"/>
          <p:cNvSpPr>
            <a:spLocks noGrp="1"/>
          </p:cNvSpPr>
          <p:nvPr>
            <p:ph type="body" sz="quarter" idx="28" hasCustomPrompt="1"/>
          </p:nvPr>
        </p:nvSpPr>
        <p:spPr>
          <a:xfrm>
            <a:off x="4414577" y="2629259"/>
            <a:ext cx="464815" cy="461327"/>
          </a:xfrm>
          <a:prstGeom prst="rect">
            <a:avLst/>
          </a:prstGeom>
          <a:noFill/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18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8</a:t>
            </a:r>
          </a:p>
        </p:txBody>
      </p:sp>
      <p:sp>
        <p:nvSpPr>
          <p:cNvPr id="66" name="Oval 65"/>
          <p:cNvSpPr/>
          <p:nvPr/>
        </p:nvSpPr>
        <p:spPr>
          <a:xfrm>
            <a:off x="4414577" y="3278347"/>
            <a:ext cx="464815" cy="464815"/>
          </a:xfrm>
          <a:prstGeom prst="ellipse">
            <a:avLst/>
          </a:prstGeom>
          <a:solidFill>
            <a:schemeClr val="bg2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1800" dirty="0">
              <a:ln>
                <a:solidFill>
                  <a:schemeClr val="bg2"/>
                </a:solidFill>
              </a:ln>
              <a:solidFill>
                <a:schemeClr val="bg2"/>
              </a:solidFill>
              <a:cs typeface="Arial"/>
            </a:endParaRPr>
          </a:p>
        </p:txBody>
      </p:sp>
      <p:sp>
        <p:nvSpPr>
          <p:cNvPr id="67" name="Text Placeholder 17"/>
          <p:cNvSpPr>
            <a:spLocks noGrp="1"/>
          </p:cNvSpPr>
          <p:nvPr>
            <p:ph type="body" sz="quarter" idx="29"/>
          </p:nvPr>
        </p:nvSpPr>
        <p:spPr>
          <a:xfrm>
            <a:off x="5011351" y="3278347"/>
            <a:ext cx="2175886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1800" b="0" i="0" baseline="0">
                <a:solidFill>
                  <a:srgbClr val="004C69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8" name="Text Placeholder 17"/>
          <p:cNvSpPr>
            <a:spLocks noGrp="1"/>
          </p:cNvSpPr>
          <p:nvPr>
            <p:ph type="body" sz="quarter" idx="30" hasCustomPrompt="1"/>
          </p:nvPr>
        </p:nvSpPr>
        <p:spPr>
          <a:xfrm>
            <a:off x="4414578" y="3276394"/>
            <a:ext cx="464815" cy="461327"/>
          </a:xfrm>
          <a:prstGeom prst="rect">
            <a:avLst/>
          </a:prstGeom>
          <a:noFill/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18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9</a:t>
            </a:r>
          </a:p>
        </p:txBody>
      </p:sp>
      <p:sp>
        <p:nvSpPr>
          <p:cNvPr id="69" name="Oval 68"/>
          <p:cNvSpPr/>
          <p:nvPr/>
        </p:nvSpPr>
        <p:spPr>
          <a:xfrm>
            <a:off x="4414578" y="3925482"/>
            <a:ext cx="464815" cy="464815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1800" dirty="0">
              <a:ln>
                <a:solidFill>
                  <a:schemeClr val="bg2"/>
                </a:solidFill>
              </a:ln>
              <a:solidFill>
                <a:schemeClr val="bg2"/>
              </a:solidFill>
              <a:cs typeface="Arial"/>
            </a:endParaRPr>
          </a:p>
        </p:txBody>
      </p:sp>
      <p:sp>
        <p:nvSpPr>
          <p:cNvPr id="70" name="Text Placeholder 17"/>
          <p:cNvSpPr>
            <a:spLocks noGrp="1"/>
          </p:cNvSpPr>
          <p:nvPr>
            <p:ph type="body" sz="quarter" idx="31"/>
          </p:nvPr>
        </p:nvSpPr>
        <p:spPr>
          <a:xfrm>
            <a:off x="5011352" y="3925482"/>
            <a:ext cx="2175886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1800" b="0" i="0" baseline="0">
                <a:solidFill>
                  <a:srgbClr val="004C69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1" name="Text Placeholder 17"/>
          <p:cNvSpPr>
            <a:spLocks noGrp="1"/>
          </p:cNvSpPr>
          <p:nvPr>
            <p:ph type="body" sz="quarter" idx="32" hasCustomPrompt="1"/>
          </p:nvPr>
        </p:nvSpPr>
        <p:spPr>
          <a:xfrm>
            <a:off x="4414579" y="3923529"/>
            <a:ext cx="464815" cy="461327"/>
          </a:xfrm>
          <a:prstGeom prst="rect">
            <a:avLst/>
          </a:prstGeom>
          <a:noFill/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18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xmlns="" val="3643099958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5"/>
          <p:cNvSpPr>
            <a:spLocks noGrp="1"/>
          </p:cNvSpPr>
          <p:nvPr>
            <p:ph type="title"/>
          </p:nvPr>
        </p:nvSpPr>
        <p:spPr bwMode="auto">
          <a:xfrm>
            <a:off x="438150" y="341313"/>
            <a:ext cx="8345488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Title Goes Here</a:t>
            </a:r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ltGray">
          <a:xfrm>
            <a:off x="8515707" y="4742907"/>
            <a:ext cx="218414" cy="15451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61586" tIns="30792" rIns="61586" bIns="30792" anchor="b">
            <a:spAutoFit/>
          </a:bodyPr>
          <a:lstStyle/>
          <a:p>
            <a:pPr algn="r" defTabSz="610744" fontAlgn="auto">
              <a:spcBef>
                <a:spcPts val="0"/>
              </a:spcBef>
              <a:spcAft>
                <a:spcPts val="0"/>
              </a:spcAft>
              <a:defRPr/>
            </a:pPr>
            <a:fld id="{6A1E46DC-7EF6-4EA2-B285-14272867D133}" type="slidenum">
              <a:rPr lang="en-US" sz="600">
                <a:solidFill>
                  <a:schemeClr val="accent3">
                    <a:lumMod val="85000"/>
                  </a:schemeClr>
                </a:solidFill>
                <a:latin typeface="+mn-lt"/>
                <a:ea typeface="+mn-ea"/>
                <a:cs typeface="CiscoSans Thin"/>
              </a:rPr>
              <a:pPr algn="r" defTabSz="610744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s-ES" sz="600" dirty="0">
              <a:solidFill>
                <a:schemeClr val="accent3">
                  <a:lumMod val="85000"/>
                </a:schemeClr>
              </a:solidFill>
              <a:latin typeface="+mn-lt"/>
              <a:ea typeface="+mn-ea"/>
              <a:cs typeface="CiscoSans Thin"/>
            </a:endParaRP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ltGray">
          <a:xfrm>
            <a:off x="5094514" y="4741653"/>
            <a:ext cx="3431012" cy="154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61586" tIns="30792" rIns="61586" bIns="30792" anchor="b">
            <a:spAutoFit/>
          </a:bodyPr>
          <a:lstStyle/>
          <a:p>
            <a:pPr defTabSz="610744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600" dirty="0">
                <a:solidFill>
                  <a:schemeClr val="accent3">
                    <a:lumMod val="85000"/>
                  </a:schemeClr>
                </a:solidFill>
                <a:latin typeface="+mn-lt"/>
              </a:rPr>
              <a:t>© 2016 Cisco y/o sus filiales. Todos los derechos reservados</a:t>
            </a:r>
            <a:r>
              <a:rPr lang="es-ES" sz="600" dirty="0" smtClean="0">
                <a:solidFill>
                  <a:schemeClr val="accent3">
                    <a:lumMod val="85000"/>
                  </a:schemeClr>
                </a:solidFill>
                <a:latin typeface="+mn-lt"/>
              </a:rPr>
              <a:t>. Información </a:t>
            </a:r>
            <a:r>
              <a:rPr lang="es-ES" sz="600" dirty="0">
                <a:solidFill>
                  <a:schemeClr val="accent3">
                    <a:lumMod val="85000"/>
                  </a:schemeClr>
                </a:solidFill>
                <a:latin typeface="+mn-lt"/>
              </a:rPr>
              <a:t>confidencial de Cisco.</a:t>
            </a:r>
          </a:p>
        </p:txBody>
      </p:sp>
      <p:grpSp>
        <p:nvGrpSpPr>
          <p:cNvPr id="6" name="Group 4"/>
          <p:cNvGrpSpPr>
            <a:grpSpLocks noChangeAspect="1"/>
          </p:cNvGrpSpPr>
          <p:nvPr userDrawn="1"/>
        </p:nvGrpSpPr>
        <p:grpSpPr bwMode="auto">
          <a:xfrm>
            <a:off x="508039" y="4715197"/>
            <a:ext cx="340257" cy="180974"/>
            <a:chOff x="310" y="249"/>
            <a:chExt cx="502" cy="267"/>
          </a:xfrm>
          <a:solidFill>
            <a:schemeClr val="accent5"/>
          </a:solidFill>
        </p:grpSpPr>
        <p:sp>
          <p:nvSpPr>
            <p:cNvPr id="7" name="Rectangle 5"/>
            <p:cNvSpPr>
              <a:spLocks noChangeArrowheads="1"/>
            </p:cNvSpPr>
            <p:nvPr userDrawn="1"/>
          </p:nvSpPr>
          <p:spPr bwMode="auto">
            <a:xfrm>
              <a:off x="452" y="426"/>
              <a:ext cx="22" cy="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" name="Freeform 6"/>
            <p:cNvSpPr>
              <a:spLocks/>
            </p:cNvSpPr>
            <p:nvPr userDrawn="1"/>
          </p:nvSpPr>
          <p:spPr bwMode="auto">
            <a:xfrm>
              <a:off x="585" y="425"/>
              <a:ext cx="66" cy="91"/>
            </a:xfrm>
            <a:custGeom>
              <a:avLst/>
              <a:gdLst>
                <a:gd name="T0" fmla="*/ 51 w 51"/>
                <a:gd name="T1" fmla="*/ 20 h 69"/>
                <a:gd name="T2" fmla="*/ 37 w 51"/>
                <a:gd name="T3" fmla="*/ 16 h 69"/>
                <a:gd name="T4" fmla="*/ 18 w 51"/>
                <a:gd name="T5" fmla="*/ 34 h 69"/>
                <a:gd name="T6" fmla="*/ 37 w 51"/>
                <a:gd name="T7" fmla="*/ 52 h 69"/>
                <a:gd name="T8" fmla="*/ 51 w 51"/>
                <a:gd name="T9" fmla="*/ 49 h 69"/>
                <a:gd name="T10" fmla="*/ 51 w 51"/>
                <a:gd name="T11" fmla="*/ 67 h 69"/>
                <a:gd name="T12" fmla="*/ 35 w 51"/>
                <a:gd name="T13" fmla="*/ 69 h 69"/>
                <a:gd name="T14" fmla="*/ 0 w 51"/>
                <a:gd name="T15" fmla="*/ 34 h 69"/>
                <a:gd name="T16" fmla="*/ 35 w 51"/>
                <a:gd name="T17" fmla="*/ 0 h 69"/>
                <a:gd name="T18" fmla="*/ 51 w 51"/>
                <a:gd name="T19" fmla="*/ 2 h 69"/>
                <a:gd name="T20" fmla="*/ 51 w 51"/>
                <a:gd name="T21" fmla="*/ 2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9">
                  <a:moveTo>
                    <a:pt x="51" y="20"/>
                  </a:moveTo>
                  <a:cubicBezTo>
                    <a:pt x="50" y="20"/>
                    <a:pt x="45" y="16"/>
                    <a:pt x="37" y="16"/>
                  </a:cubicBezTo>
                  <a:cubicBezTo>
                    <a:pt x="26" y="16"/>
                    <a:pt x="18" y="24"/>
                    <a:pt x="18" y="34"/>
                  </a:cubicBezTo>
                  <a:cubicBezTo>
                    <a:pt x="18" y="44"/>
                    <a:pt x="25" y="52"/>
                    <a:pt x="37" y="52"/>
                  </a:cubicBezTo>
                  <a:cubicBezTo>
                    <a:pt x="45" y="52"/>
                    <a:pt x="50" y="49"/>
                    <a:pt x="51" y="49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49" y="67"/>
                    <a:pt x="43" y="69"/>
                    <a:pt x="35" y="69"/>
                  </a:cubicBezTo>
                  <a:cubicBezTo>
                    <a:pt x="16" y="69"/>
                    <a:pt x="0" y="56"/>
                    <a:pt x="0" y="34"/>
                  </a:cubicBezTo>
                  <a:cubicBezTo>
                    <a:pt x="0" y="14"/>
                    <a:pt x="15" y="0"/>
                    <a:pt x="35" y="0"/>
                  </a:cubicBezTo>
                  <a:cubicBezTo>
                    <a:pt x="43" y="0"/>
                    <a:pt x="49" y="2"/>
                    <a:pt x="51" y="2"/>
                  </a:cubicBezTo>
                  <a:lnTo>
                    <a:pt x="5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" name="Freeform 7"/>
            <p:cNvSpPr>
              <a:spLocks/>
            </p:cNvSpPr>
            <p:nvPr userDrawn="1"/>
          </p:nvSpPr>
          <p:spPr bwMode="auto">
            <a:xfrm>
              <a:off x="355" y="425"/>
              <a:ext cx="67" cy="91"/>
            </a:xfrm>
            <a:custGeom>
              <a:avLst/>
              <a:gdLst>
                <a:gd name="T0" fmla="*/ 51 w 51"/>
                <a:gd name="T1" fmla="*/ 20 h 69"/>
                <a:gd name="T2" fmla="*/ 36 w 51"/>
                <a:gd name="T3" fmla="*/ 16 h 69"/>
                <a:gd name="T4" fmla="*/ 18 w 51"/>
                <a:gd name="T5" fmla="*/ 34 h 69"/>
                <a:gd name="T6" fmla="*/ 36 w 51"/>
                <a:gd name="T7" fmla="*/ 52 h 69"/>
                <a:gd name="T8" fmla="*/ 51 w 51"/>
                <a:gd name="T9" fmla="*/ 49 h 69"/>
                <a:gd name="T10" fmla="*/ 51 w 51"/>
                <a:gd name="T11" fmla="*/ 67 h 69"/>
                <a:gd name="T12" fmla="*/ 35 w 51"/>
                <a:gd name="T13" fmla="*/ 69 h 69"/>
                <a:gd name="T14" fmla="*/ 0 w 51"/>
                <a:gd name="T15" fmla="*/ 34 h 69"/>
                <a:gd name="T16" fmla="*/ 35 w 51"/>
                <a:gd name="T17" fmla="*/ 0 h 69"/>
                <a:gd name="T18" fmla="*/ 51 w 51"/>
                <a:gd name="T19" fmla="*/ 2 h 69"/>
                <a:gd name="T20" fmla="*/ 51 w 51"/>
                <a:gd name="T21" fmla="*/ 2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9">
                  <a:moveTo>
                    <a:pt x="51" y="20"/>
                  </a:moveTo>
                  <a:cubicBezTo>
                    <a:pt x="50" y="20"/>
                    <a:pt x="45" y="16"/>
                    <a:pt x="36" y="16"/>
                  </a:cubicBezTo>
                  <a:cubicBezTo>
                    <a:pt x="25" y="16"/>
                    <a:pt x="18" y="24"/>
                    <a:pt x="18" y="34"/>
                  </a:cubicBezTo>
                  <a:cubicBezTo>
                    <a:pt x="18" y="44"/>
                    <a:pt x="25" y="52"/>
                    <a:pt x="36" y="52"/>
                  </a:cubicBezTo>
                  <a:cubicBezTo>
                    <a:pt x="44" y="52"/>
                    <a:pt x="50" y="49"/>
                    <a:pt x="51" y="49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49" y="67"/>
                    <a:pt x="43" y="69"/>
                    <a:pt x="35" y="69"/>
                  </a:cubicBezTo>
                  <a:cubicBezTo>
                    <a:pt x="16" y="69"/>
                    <a:pt x="0" y="56"/>
                    <a:pt x="0" y="34"/>
                  </a:cubicBezTo>
                  <a:cubicBezTo>
                    <a:pt x="0" y="14"/>
                    <a:pt x="15" y="0"/>
                    <a:pt x="35" y="0"/>
                  </a:cubicBezTo>
                  <a:cubicBezTo>
                    <a:pt x="43" y="0"/>
                    <a:pt x="49" y="2"/>
                    <a:pt x="51" y="2"/>
                  </a:cubicBezTo>
                  <a:lnTo>
                    <a:pt x="5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" name="Freeform 8"/>
            <p:cNvSpPr>
              <a:spLocks noEditPoints="1"/>
            </p:cNvSpPr>
            <p:nvPr userDrawn="1"/>
          </p:nvSpPr>
          <p:spPr bwMode="auto">
            <a:xfrm>
              <a:off x="675" y="425"/>
              <a:ext cx="91" cy="91"/>
            </a:xfrm>
            <a:custGeom>
              <a:avLst/>
              <a:gdLst>
                <a:gd name="T0" fmla="*/ 70 w 70"/>
                <a:gd name="T1" fmla="*/ 34 h 69"/>
                <a:gd name="T2" fmla="*/ 35 w 70"/>
                <a:gd name="T3" fmla="*/ 69 h 69"/>
                <a:gd name="T4" fmla="*/ 0 w 70"/>
                <a:gd name="T5" fmla="*/ 34 h 69"/>
                <a:gd name="T6" fmla="*/ 35 w 70"/>
                <a:gd name="T7" fmla="*/ 0 h 69"/>
                <a:gd name="T8" fmla="*/ 70 w 70"/>
                <a:gd name="T9" fmla="*/ 34 h 69"/>
                <a:gd name="T10" fmla="*/ 35 w 70"/>
                <a:gd name="T11" fmla="*/ 17 h 69"/>
                <a:gd name="T12" fmla="*/ 18 w 70"/>
                <a:gd name="T13" fmla="*/ 34 h 69"/>
                <a:gd name="T14" fmla="*/ 35 w 70"/>
                <a:gd name="T15" fmla="*/ 52 h 69"/>
                <a:gd name="T16" fmla="*/ 52 w 70"/>
                <a:gd name="T17" fmla="*/ 34 h 69"/>
                <a:gd name="T18" fmla="*/ 35 w 70"/>
                <a:gd name="T19" fmla="*/ 1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69">
                  <a:moveTo>
                    <a:pt x="70" y="34"/>
                  </a:moveTo>
                  <a:cubicBezTo>
                    <a:pt x="70" y="53"/>
                    <a:pt x="56" y="69"/>
                    <a:pt x="35" y="69"/>
                  </a:cubicBezTo>
                  <a:cubicBezTo>
                    <a:pt x="14" y="69"/>
                    <a:pt x="0" y="53"/>
                    <a:pt x="0" y="34"/>
                  </a:cubicBezTo>
                  <a:cubicBezTo>
                    <a:pt x="0" y="15"/>
                    <a:pt x="14" y="0"/>
                    <a:pt x="35" y="0"/>
                  </a:cubicBezTo>
                  <a:cubicBezTo>
                    <a:pt x="56" y="0"/>
                    <a:pt x="70" y="15"/>
                    <a:pt x="70" y="34"/>
                  </a:cubicBezTo>
                  <a:close/>
                  <a:moveTo>
                    <a:pt x="35" y="17"/>
                  </a:moveTo>
                  <a:cubicBezTo>
                    <a:pt x="25" y="17"/>
                    <a:pt x="18" y="25"/>
                    <a:pt x="18" y="34"/>
                  </a:cubicBezTo>
                  <a:cubicBezTo>
                    <a:pt x="18" y="44"/>
                    <a:pt x="25" y="52"/>
                    <a:pt x="35" y="52"/>
                  </a:cubicBezTo>
                  <a:cubicBezTo>
                    <a:pt x="45" y="52"/>
                    <a:pt x="52" y="44"/>
                    <a:pt x="52" y="34"/>
                  </a:cubicBezTo>
                  <a:cubicBezTo>
                    <a:pt x="52" y="25"/>
                    <a:pt x="45" y="17"/>
                    <a:pt x="3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" name="Freeform 9"/>
            <p:cNvSpPr>
              <a:spLocks/>
            </p:cNvSpPr>
            <p:nvPr userDrawn="1"/>
          </p:nvSpPr>
          <p:spPr bwMode="auto">
            <a:xfrm>
              <a:off x="503" y="425"/>
              <a:ext cx="60" cy="91"/>
            </a:xfrm>
            <a:custGeom>
              <a:avLst/>
              <a:gdLst>
                <a:gd name="T0" fmla="*/ 42 w 46"/>
                <a:gd name="T1" fmla="*/ 16 h 69"/>
                <a:gd name="T2" fmla="*/ 29 w 46"/>
                <a:gd name="T3" fmla="*/ 14 h 69"/>
                <a:gd name="T4" fmla="*/ 18 w 46"/>
                <a:gd name="T5" fmla="*/ 20 h 69"/>
                <a:gd name="T6" fmla="*/ 26 w 46"/>
                <a:gd name="T7" fmla="*/ 26 h 69"/>
                <a:gd name="T8" fmla="*/ 30 w 46"/>
                <a:gd name="T9" fmla="*/ 27 h 69"/>
                <a:gd name="T10" fmla="*/ 46 w 46"/>
                <a:gd name="T11" fmla="*/ 47 h 69"/>
                <a:gd name="T12" fmla="*/ 19 w 46"/>
                <a:gd name="T13" fmla="*/ 69 h 69"/>
                <a:gd name="T14" fmla="*/ 1 w 46"/>
                <a:gd name="T15" fmla="*/ 67 h 69"/>
                <a:gd name="T16" fmla="*/ 1 w 46"/>
                <a:gd name="T17" fmla="*/ 52 h 69"/>
                <a:gd name="T18" fmla="*/ 16 w 46"/>
                <a:gd name="T19" fmla="*/ 54 h 69"/>
                <a:gd name="T20" fmla="*/ 29 w 46"/>
                <a:gd name="T21" fmla="*/ 48 h 69"/>
                <a:gd name="T22" fmla="*/ 21 w 46"/>
                <a:gd name="T23" fmla="*/ 41 h 69"/>
                <a:gd name="T24" fmla="*/ 18 w 46"/>
                <a:gd name="T25" fmla="*/ 40 h 69"/>
                <a:gd name="T26" fmla="*/ 0 w 46"/>
                <a:gd name="T27" fmla="*/ 21 h 69"/>
                <a:gd name="T28" fmla="*/ 25 w 46"/>
                <a:gd name="T29" fmla="*/ 0 h 69"/>
                <a:gd name="T30" fmla="*/ 42 w 46"/>
                <a:gd name="T31" fmla="*/ 2 h 69"/>
                <a:gd name="T32" fmla="*/ 42 w 46"/>
                <a:gd name="T33" fmla="*/ 1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" h="69">
                  <a:moveTo>
                    <a:pt x="42" y="16"/>
                  </a:moveTo>
                  <a:cubicBezTo>
                    <a:pt x="41" y="16"/>
                    <a:pt x="34" y="14"/>
                    <a:pt x="29" y="14"/>
                  </a:cubicBezTo>
                  <a:cubicBezTo>
                    <a:pt x="22" y="14"/>
                    <a:pt x="18" y="16"/>
                    <a:pt x="18" y="20"/>
                  </a:cubicBezTo>
                  <a:cubicBezTo>
                    <a:pt x="18" y="24"/>
                    <a:pt x="23" y="25"/>
                    <a:pt x="26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41" y="31"/>
                    <a:pt x="46" y="38"/>
                    <a:pt x="46" y="47"/>
                  </a:cubicBezTo>
                  <a:cubicBezTo>
                    <a:pt x="46" y="63"/>
                    <a:pt x="32" y="69"/>
                    <a:pt x="19" y="69"/>
                  </a:cubicBezTo>
                  <a:cubicBezTo>
                    <a:pt x="10" y="69"/>
                    <a:pt x="1" y="67"/>
                    <a:pt x="1" y="67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2" y="52"/>
                    <a:pt x="9" y="54"/>
                    <a:pt x="16" y="54"/>
                  </a:cubicBezTo>
                  <a:cubicBezTo>
                    <a:pt x="25" y="54"/>
                    <a:pt x="29" y="52"/>
                    <a:pt x="29" y="48"/>
                  </a:cubicBezTo>
                  <a:cubicBezTo>
                    <a:pt x="29" y="45"/>
                    <a:pt x="25" y="43"/>
                    <a:pt x="21" y="41"/>
                  </a:cubicBezTo>
                  <a:cubicBezTo>
                    <a:pt x="20" y="41"/>
                    <a:pt x="19" y="41"/>
                    <a:pt x="18" y="40"/>
                  </a:cubicBezTo>
                  <a:cubicBezTo>
                    <a:pt x="8" y="37"/>
                    <a:pt x="0" y="32"/>
                    <a:pt x="0" y="21"/>
                  </a:cubicBezTo>
                  <a:cubicBezTo>
                    <a:pt x="0" y="8"/>
                    <a:pt x="10" y="0"/>
                    <a:pt x="25" y="0"/>
                  </a:cubicBezTo>
                  <a:cubicBezTo>
                    <a:pt x="34" y="0"/>
                    <a:pt x="41" y="2"/>
                    <a:pt x="42" y="2"/>
                  </a:cubicBezTo>
                  <a:lnTo>
                    <a:pt x="42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10"/>
            <p:cNvSpPr>
              <a:spLocks/>
            </p:cNvSpPr>
            <p:nvPr userDrawn="1"/>
          </p:nvSpPr>
          <p:spPr bwMode="auto">
            <a:xfrm>
              <a:off x="31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8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8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8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11"/>
            <p:cNvSpPr>
              <a:spLocks/>
            </p:cNvSpPr>
            <p:nvPr userDrawn="1"/>
          </p:nvSpPr>
          <p:spPr bwMode="auto">
            <a:xfrm>
              <a:off x="37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8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8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8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" name="Freeform 12"/>
            <p:cNvSpPr>
              <a:spLocks/>
            </p:cNvSpPr>
            <p:nvPr userDrawn="1"/>
          </p:nvSpPr>
          <p:spPr bwMode="auto">
            <a:xfrm>
              <a:off x="430" y="249"/>
              <a:ext cx="22" cy="139"/>
            </a:xfrm>
            <a:custGeom>
              <a:avLst/>
              <a:gdLst>
                <a:gd name="T0" fmla="*/ 17 w 17"/>
                <a:gd name="T1" fmla="*/ 8 h 106"/>
                <a:gd name="T2" fmla="*/ 8 w 17"/>
                <a:gd name="T3" fmla="*/ 0 h 106"/>
                <a:gd name="T4" fmla="*/ 0 w 17"/>
                <a:gd name="T5" fmla="*/ 8 h 106"/>
                <a:gd name="T6" fmla="*/ 0 w 17"/>
                <a:gd name="T7" fmla="*/ 97 h 106"/>
                <a:gd name="T8" fmla="*/ 8 w 17"/>
                <a:gd name="T9" fmla="*/ 106 h 106"/>
                <a:gd name="T10" fmla="*/ 17 w 17"/>
                <a:gd name="T11" fmla="*/ 97 h 106"/>
                <a:gd name="T12" fmla="*/ 17 w 17"/>
                <a:gd name="T13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6">
                  <a:moveTo>
                    <a:pt x="17" y="8"/>
                  </a:moveTo>
                  <a:cubicBezTo>
                    <a:pt x="17" y="4"/>
                    <a:pt x="13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2"/>
                    <a:pt x="4" y="106"/>
                    <a:pt x="8" y="106"/>
                  </a:cubicBezTo>
                  <a:cubicBezTo>
                    <a:pt x="13" y="106"/>
                    <a:pt x="17" y="102"/>
                    <a:pt x="17" y="97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" name="Freeform 13"/>
            <p:cNvSpPr>
              <a:spLocks/>
            </p:cNvSpPr>
            <p:nvPr userDrawn="1"/>
          </p:nvSpPr>
          <p:spPr bwMode="auto">
            <a:xfrm>
              <a:off x="49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8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8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8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14"/>
            <p:cNvSpPr>
              <a:spLocks/>
            </p:cNvSpPr>
            <p:nvPr userDrawn="1"/>
          </p:nvSpPr>
          <p:spPr bwMode="auto">
            <a:xfrm>
              <a:off x="55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8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8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8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15"/>
            <p:cNvSpPr>
              <a:spLocks/>
            </p:cNvSpPr>
            <p:nvPr userDrawn="1"/>
          </p:nvSpPr>
          <p:spPr bwMode="auto">
            <a:xfrm>
              <a:off x="61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9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9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9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" name="Freeform 16"/>
            <p:cNvSpPr>
              <a:spLocks/>
            </p:cNvSpPr>
            <p:nvPr userDrawn="1"/>
          </p:nvSpPr>
          <p:spPr bwMode="auto">
            <a:xfrm>
              <a:off x="670" y="249"/>
              <a:ext cx="22" cy="139"/>
            </a:xfrm>
            <a:custGeom>
              <a:avLst/>
              <a:gdLst>
                <a:gd name="T0" fmla="*/ 17 w 17"/>
                <a:gd name="T1" fmla="*/ 8 h 106"/>
                <a:gd name="T2" fmla="*/ 9 w 17"/>
                <a:gd name="T3" fmla="*/ 0 h 106"/>
                <a:gd name="T4" fmla="*/ 0 w 17"/>
                <a:gd name="T5" fmla="*/ 8 h 106"/>
                <a:gd name="T6" fmla="*/ 0 w 17"/>
                <a:gd name="T7" fmla="*/ 97 h 106"/>
                <a:gd name="T8" fmla="*/ 9 w 17"/>
                <a:gd name="T9" fmla="*/ 106 h 106"/>
                <a:gd name="T10" fmla="*/ 17 w 17"/>
                <a:gd name="T11" fmla="*/ 97 h 106"/>
                <a:gd name="T12" fmla="*/ 17 w 17"/>
                <a:gd name="T13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6">
                  <a:moveTo>
                    <a:pt x="17" y="8"/>
                  </a:moveTo>
                  <a:cubicBezTo>
                    <a:pt x="17" y="4"/>
                    <a:pt x="13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2"/>
                    <a:pt x="4" y="106"/>
                    <a:pt x="9" y="106"/>
                  </a:cubicBezTo>
                  <a:cubicBezTo>
                    <a:pt x="13" y="106"/>
                    <a:pt x="17" y="102"/>
                    <a:pt x="17" y="97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" name="Freeform 17"/>
            <p:cNvSpPr>
              <a:spLocks/>
            </p:cNvSpPr>
            <p:nvPr userDrawn="1"/>
          </p:nvSpPr>
          <p:spPr bwMode="auto">
            <a:xfrm>
              <a:off x="73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9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9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9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" name="Freeform 18"/>
            <p:cNvSpPr>
              <a:spLocks/>
            </p:cNvSpPr>
            <p:nvPr userDrawn="1"/>
          </p:nvSpPr>
          <p:spPr bwMode="auto">
            <a:xfrm>
              <a:off x="79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9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9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9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2" r:id="rId1"/>
    <p:sldLayoutId id="2147484013" r:id="rId2"/>
    <p:sldLayoutId id="2147484014" r:id="rId3"/>
    <p:sldLayoutId id="2147483965" r:id="rId4"/>
    <p:sldLayoutId id="2147483967" r:id="rId5"/>
    <p:sldLayoutId id="2147483995" r:id="rId6"/>
    <p:sldLayoutId id="2147484007" r:id="rId7"/>
    <p:sldLayoutId id="2147484010" r:id="rId8"/>
    <p:sldLayoutId id="2147484011" r:id="rId9"/>
    <p:sldLayoutId id="2147484015" r:id="rId10"/>
    <p:sldLayoutId id="2147483998" r:id="rId11"/>
    <p:sldLayoutId id="2147484027" r:id="rId12"/>
    <p:sldLayoutId id="2147484029" r:id="rId13"/>
    <p:sldLayoutId id="2147484031" r:id="rId14"/>
  </p:sldLayoutIdLst>
  <p:transition spd="slow">
    <p:wipe/>
  </p:transition>
  <p:txStyles>
    <p:titleStyle>
      <a:lvl1pPr algn="l" defTabSz="68421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lang="en-US" sz="3200" kern="1200" dirty="0">
          <a:solidFill>
            <a:schemeClr val="accent4"/>
          </a:solidFill>
          <a:latin typeface="+mj-lt"/>
          <a:ea typeface="ＭＳ Ｐゴシック" charset="0"/>
          <a:cs typeface="CiscoSans"/>
        </a:defRPr>
      </a:lvl1pPr>
      <a:lvl2pPr algn="l" defTabSz="68421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>
          <a:solidFill>
            <a:srgbClr val="676767"/>
          </a:solidFill>
          <a:latin typeface="Arial" charset="0"/>
          <a:ea typeface="ＭＳ Ｐゴシック" charset="0"/>
          <a:cs typeface="CiscoSans" pitchFamily="34" charset="0"/>
        </a:defRPr>
      </a:lvl2pPr>
      <a:lvl3pPr algn="l" defTabSz="68421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>
          <a:solidFill>
            <a:srgbClr val="676767"/>
          </a:solidFill>
          <a:latin typeface="Arial" charset="0"/>
          <a:ea typeface="ＭＳ Ｐゴシック" charset="0"/>
          <a:cs typeface="CiscoSans" pitchFamily="34" charset="0"/>
        </a:defRPr>
      </a:lvl3pPr>
      <a:lvl4pPr algn="l" defTabSz="68421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>
          <a:solidFill>
            <a:srgbClr val="676767"/>
          </a:solidFill>
          <a:latin typeface="Arial" charset="0"/>
          <a:ea typeface="ＭＳ Ｐゴシック" charset="0"/>
          <a:cs typeface="CiscoSans" pitchFamily="34" charset="0"/>
        </a:defRPr>
      </a:lvl4pPr>
      <a:lvl5pPr algn="l" defTabSz="68421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>
          <a:solidFill>
            <a:srgbClr val="676767"/>
          </a:solidFill>
          <a:latin typeface="Arial" charset="0"/>
          <a:ea typeface="ＭＳ Ｐゴシック" charset="0"/>
          <a:cs typeface="CiscoSans" pitchFamily="34" charset="0"/>
        </a:defRPr>
      </a:lvl5pPr>
      <a:lvl6pPr marL="457200" algn="l" defTabSz="68421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>
          <a:solidFill>
            <a:srgbClr val="676767"/>
          </a:solidFill>
          <a:latin typeface="Arial" charset="0"/>
          <a:ea typeface="ＭＳ Ｐゴシック" charset="0"/>
        </a:defRPr>
      </a:lvl6pPr>
      <a:lvl7pPr marL="914400" algn="l" defTabSz="68421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>
          <a:solidFill>
            <a:srgbClr val="676767"/>
          </a:solidFill>
          <a:latin typeface="Arial" charset="0"/>
          <a:ea typeface="ＭＳ Ｐゴシック" charset="0"/>
        </a:defRPr>
      </a:lvl7pPr>
      <a:lvl8pPr marL="1371600" algn="l" defTabSz="68421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>
          <a:solidFill>
            <a:srgbClr val="676767"/>
          </a:solidFill>
          <a:latin typeface="Arial" charset="0"/>
          <a:ea typeface="ＭＳ Ｐゴシック" charset="0"/>
        </a:defRPr>
      </a:lvl8pPr>
      <a:lvl9pPr marL="1828800" algn="l" defTabSz="68421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>
          <a:solidFill>
            <a:srgbClr val="676767"/>
          </a:solidFill>
          <a:latin typeface="Arial" charset="0"/>
          <a:ea typeface="ＭＳ Ｐゴシック" charset="0"/>
        </a:defRPr>
      </a:lvl9pPr>
    </p:titleStyle>
    <p:bodyStyle>
      <a:lvl1pPr marL="169863" indent="-169863" algn="l" defTabSz="684213" rtl="0" eaLnBrk="1" fontAlgn="base" hangingPunct="1">
        <a:lnSpc>
          <a:spcPct val="95000"/>
        </a:lnSpc>
        <a:spcBef>
          <a:spcPts val="1075"/>
        </a:spcBef>
        <a:spcAft>
          <a:spcPct val="0"/>
        </a:spcAft>
        <a:buClr>
          <a:schemeClr val="tx2"/>
        </a:buClr>
        <a:buSzPct val="90000"/>
        <a:buFont typeface="Arial" charset="0"/>
        <a:buChar char="•"/>
        <a:defRPr lang="en-US" sz="1500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1pPr>
      <a:lvl2pPr marL="358775" indent="-215900" algn="l" defTabSz="684213" rtl="0" eaLnBrk="1" fontAlgn="base" hangingPunct="1">
        <a:lnSpc>
          <a:spcPct val="95000"/>
        </a:lnSpc>
        <a:spcBef>
          <a:spcPts val="600"/>
        </a:spcBef>
        <a:spcAft>
          <a:spcPct val="0"/>
        </a:spcAft>
        <a:buClr>
          <a:schemeClr val="tx2"/>
        </a:buClr>
        <a:buFont typeface="Arial" charset="0"/>
        <a:buChar char="•"/>
        <a:defRPr lang="en-US" sz="1400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2pPr>
      <a:lvl3pPr marL="431800" indent="-169863" algn="l" defTabSz="684213" rtl="0" eaLnBrk="1" fontAlgn="base" hangingPunct="1">
        <a:lnSpc>
          <a:spcPct val="95000"/>
        </a:lnSpc>
        <a:spcBef>
          <a:spcPts val="625"/>
        </a:spcBef>
        <a:spcAft>
          <a:spcPct val="0"/>
        </a:spcAft>
        <a:buFont typeface="Arial" charset="0"/>
        <a:buChar char="•"/>
        <a:defRPr lang="en-US" sz="1200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3pPr>
      <a:lvl4pPr marL="503238" indent="-169863" algn="l" defTabSz="684213" rtl="0" eaLnBrk="1" fontAlgn="base" hangingPunct="1">
        <a:lnSpc>
          <a:spcPct val="95000"/>
        </a:lnSpc>
        <a:spcBef>
          <a:spcPts val="625"/>
        </a:spcBef>
        <a:spcAft>
          <a:spcPct val="0"/>
        </a:spcAft>
        <a:buFont typeface="Arial" charset="0"/>
        <a:buChar char="•"/>
        <a:defRPr lang="en-US" sz="1100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4pPr>
      <a:lvl5pPr marL="574675" indent="-169863" algn="l" defTabSz="684213" rtl="0" eaLnBrk="1" fontAlgn="base" hangingPunct="1">
        <a:lnSpc>
          <a:spcPct val="95000"/>
        </a:lnSpc>
        <a:spcBef>
          <a:spcPts val="625"/>
        </a:spcBef>
        <a:spcAft>
          <a:spcPct val="0"/>
        </a:spcAft>
        <a:buFont typeface="Arial" charset="0"/>
        <a:buChar char="•"/>
        <a:defRPr lang="en-US" sz="1100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5pPr>
      <a:lvl6pPr marL="863856" indent="-171445" algn="l" defTabSz="685777" rtl="0" eaLnBrk="1" latinLnBrk="0" hangingPunct="1">
        <a:spcBef>
          <a:spcPts val="600"/>
        </a:spcBef>
        <a:buFont typeface="Arial" pitchFamily="34" charset="0"/>
        <a:buChar char="•"/>
        <a:defRPr sz="9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935844" indent="-171422" algn="l" defTabSz="685777" rtl="0" eaLnBrk="1" latinLnBrk="0" hangingPunct="1">
        <a:spcBef>
          <a:spcPts val="600"/>
        </a:spcBef>
        <a:buFont typeface="Arial" pitchFamily="34" charset="0"/>
        <a:buChar char="•"/>
        <a:defRPr sz="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0220" indent="0" algn="l" defTabSz="685777" rtl="0" eaLnBrk="1" latinLnBrk="0" hangingPunct="1">
        <a:spcBef>
          <a:spcPct val="20000"/>
        </a:spcBef>
        <a:buFont typeface="Arial" pitchFamily="34" charset="0"/>
        <a:buNone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53" indent="-171445" algn="l" defTabSz="685777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886" algn="l" defTabSz="6857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777" algn="l" defTabSz="6857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65" algn="l" defTabSz="6857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55" algn="l" defTabSz="6857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41" algn="l" defTabSz="6857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32" algn="l" defTabSz="6857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20" algn="l" defTabSz="6857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10" algn="l" defTabSz="6857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o="urn:schemas-microsoft-com:office:office" xmlns:v="urn:schemas-microsoft-com:vml" xmlns:wp="http://schemas.openxmlformats.org/drawingml/2006/powerpointprocessingDrawing" xmlns:wne="http://schemas.microsoft.com/office/powerpoint/2006/powerpointml" xmlns:cdr="http://schemas.openxmlformats.org/drawingml/2006/chartDrawing" xmlns:dgm="http://schemas.openxmlformats.org/drawingml/2006/diagram" xmlns:c="http://schemas.openxmlformats.org/drawingml/2006/chart" xmlns:a14="http://schemas.microsoft.com/office/drawing/2010/main" xmlns:mc="http://schemas.openxmlformats.org/markup-compatibility/2006" xmlns:p15="http://schemas.microsoft.com/office/powerpoint/2012/main">
        <p15:guide id="1" orient="horz" pos="1620" userDrawn="1">
          <p15:clr>
            <a:srgbClr val="F26B43"/>
          </p15:clr>
        </p15:guide>
        <p15:guide id="2" pos="33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etacad.com/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ingnetwork.cisco.com/welcome" TargetMode="Externa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0.png"/><Relationship Id="rId4" Type="http://schemas.openxmlformats.org/officeDocument/2006/relationships/hyperlink" Target="https://developer.cisco.com/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ingnetwork.cisco.com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etacad.com/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ingnetwork.cisco.com/welcome" TargetMode="Externa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3.xml"/><Relationship Id="rId5" Type="http://schemas.openxmlformats.org/officeDocument/2006/relationships/hyperlink" Target="https://learningnetwork.cisco.com" TargetMode="External"/><Relationship Id="rId4" Type="http://schemas.openxmlformats.org/officeDocument/2006/relationships/hyperlink" Target="https://developer.cisco.com/" TargetMode="Externa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etacad.com/group/communities/community-home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s-ES" smtClean="0"/>
              <a:t>Materiales del Instructor</a:t>
            </a:r>
          </a:p>
        </p:txBody>
      </p:sp>
      <p:sp>
        <p:nvSpPr>
          <p:cNvPr id="6" name="Title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" dirty="0" smtClean="0"/>
              <a:t>Capítulo 6: oportunidades de negocios y educación</a:t>
            </a:r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469496" y="3809526"/>
            <a:ext cx="4008114" cy="902174"/>
          </a:xfrm>
        </p:spPr>
        <p:txBody>
          <a:bodyPr/>
          <a:lstStyle/>
          <a:p>
            <a:r>
              <a:rPr lang="es-ES" smtClean="0"/>
              <a:t>Introducción a Internet de las cosas v. 2.0</a:t>
            </a:r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xmlns="" val="343650477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4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s-ES" smtClean="0"/>
              <a:t>6.1 Explique los desafíos y las oportunidades que existen en el mundo digitalizado.</a:t>
            </a:r>
          </a:p>
          <a:p>
            <a:pPr lvl="1"/>
            <a:r>
              <a:rPr lang="es-ES" smtClean="0"/>
              <a:t>Explique los desafíos y las oportunidades que existen en el mundo digitalizado.</a:t>
            </a:r>
            <a:endParaRPr lang="es-ES" dirty="0"/>
          </a:p>
          <a:p>
            <a:pPr lvl="1"/>
            <a:r>
              <a:rPr lang="es-ES" smtClean="0"/>
              <a:t>Describa las oportunidades educativas y las comunidades de interés relacionadas con IoT.</a:t>
            </a:r>
          </a:p>
        </p:txBody>
      </p:sp>
      <p:sp>
        <p:nvSpPr>
          <p:cNvPr id="4098" name="Rectangle 3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ES" smtClean="0"/>
              <a:t>Capítulo 6: Secciones y objetivos</a:t>
            </a:r>
          </a:p>
        </p:txBody>
      </p:sp>
    </p:spTree>
    <p:extLst>
      <p:ext uri="{BB962C8B-B14F-4D97-AF65-F5344CB8AC3E}">
        <p14:creationId xmlns:p14="http://schemas.microsoft.com/office/powerpoint/2010/main" xmlns="" val="1758868671"/>
      </p:ext>
    </p:extLst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16425" y="915409"/>
            <a:ext cx="7885746" cy="1842305"/>
          </a:xfrm>
        </p:spPr>
        <p:txBody>
          <a:bodyPr/>
          <a:lstStyle/>
          <a:p>
            <a:r>
              <a:rPr lang="es-ES" smtClean="0"/>
              <a:t>6.1 ¿A dónde puedo ir desde aquí?</a:t>
            </a:r>
          </a:p>
        </p:txBody>
      </p:sp>
    </p:spTree>
    <p:extLst>
      <p:ext uri="{BB962C8B-B14F-4D97-AF65-F5344CB8AC3E}">
        <p14:creationId xmlns:p14="http://schemas.microsoft.com/office/powerpoint/2010/main" xmlns="" val="673099643"/>
      </p:ext>
    </p:extLst>
  </p:cSld>
  <p:clrMapOvr>
    <a:masterClrMapping/>
  </p:clrMapOvr>
  <p:transition spd="slow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6"/>
          <p:cNvSpPr>
            <a:spLocks noGrp="1" noChangeArrowheads="1"/>
          </p:cNvSpPr>
          <p:nvPr>
            <p:ph idx="1"/>
          </p:nvPr>
        </p:nvSpPr>
        <p:spPr>
          <a:xfrm>
            <a:off x="3447152" y="873588"/>
            <a:ext cx="5571412" cy="4090298"/>
          </a:xfrm>
        </p:spPr>
        <p:txBody>
          <a:bodyPr/>
          <a:lstStyle/>
          <a:p>
            <a:r>
              <a:rPr lang="es-ES" sz="1400" dirty="0" smtClean="0"/>
              <a:t>Las ganancias técnicas, junto con los desarrollos recientes en automatización e inteligencia artificial, han creado un mundo sumamente digitalizado. </a:t>
            </a:r>
          </a:p>
          <a:p>
            <a:r>
              <a:rPr lang="es-ES" sz="1400" dirty="0" smtClean="0"/>
              <a:t>Actualmente, la digitalización afecta todos los aspectos de nuestra vida cotidiana y continúa proporcionando nuevas oportunidades para los profesionales.</a:t>
            </a:r>
          </a:p>
          <a:p>
            <a:r>
              <a:rPr lang="es-ES" sz="1400" dirty="0" err="1" smtClean="0"/>
              <a:t>IoT</a:t>
            </a:r>
            <a:r>
              <a:rPr lang="es-ES" sz="1400" dirty="0" smtClean="0"/>
              <a:t> proporciona una cantidad incalculable de información que está disponible para el consumo.</a:t>
            </a:r>
          </a:p>
          <a:p>
            <a:r>
              <a:rPr lang="es-ES" sz="1400" dirty="0" smtClean="0"/>
              <a:t>Piense en qué otra cosa ha cambiado en su vida debido a </a:t>
            </a:r>
            <a:r>
              <a:rPr lang="es-ES" sz="1400" dirty="0" err="1" smtClean="0"/>
              <a:t>IoT</a:t>
            </a:r>
            <a:r>
              <a:rPr lang="es-ES" sz="1400" dirty="0" smtClean="0"/>
              <a:t>.</a:t>
            </a:r>
          </a:p>
          <a:p>
            <a:r>
              <a:rPr lang="es-ES" sz="1400" dirty="0" err="1" smtClean="0"/>
              <a:t>IoT</a:t>
            </a:r>
            <a:r>
              <a:rPr lang="es-ES" sz="1400" dirty="0" smtClean="0"/>
              <a:t> también libera a los seres humanos del trabajo terriblemente rutinario y de las tareas repetitivas, como el reaprovisionamiento de existencias y la entrega de pedidos. </a:t>
            </a:r>
          </a:p>
          <a:p>
            <a:r>
              <a:rPr lang="es-ES" sz="1400" dirty="0" smtClean="0"/>
              <a:t>¿Cómo usará </a:t>
            </a:r>
            <a:r>
              <a:rPr lang="es-ES" sz="1400" dirty="0" err="1" smtClean="0"/>
              <a:t>IoT</a:t>
            </a:r>
            <a:r>
              <a:rPr lang="es-ES" sz="1400" dirty="0" smtClean="0"/>
              <a:t> para ayudar a mejorar el futuro?</a:t>
            </a:r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" sz="1600" dirty="0"/>
              <a:t>Desafíos y oportunidades en el mundo </a:t>
            </a:r>
            <a:r>
              <a:rPr lang="es-ES" sz="1600" dirty="0" smtClean="0"/>
              <a:t>digital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s-ES" dirty="0" smtClean="0"/>
              <a:t>Transformarse en un consumidor informado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="" xmlns:o="urn:schemas-microsoft-com:office:office" xmlns:v="urn:schemas-microsoft-com:vml" xmlns:wp="http://schemas.openxmlformats.org/drawingml/2006/powerpointprocessingDrawing" xmlns:wne="http://schemas.microsoft.com/office/powerpoint/2006/powerpointml" xmlns:cdr="http://schemas.openxmlformats.org/drawingml/2006/chartDrawing" xmlns:dgm="http://schemas.openxmlformats.org/drawingml/2006/diagram" xmlns:c="http://schemas.openxmlformats.org/drawingml/2006/chart" xmlns:a14="http://schemas.microsoft.com/office/drawing/2010/main" xmlns:mc="http://schemas.openxmlformats.org/markup-compatibility/2006" xmlns:a16="http://schemas.microsoft.com/office/drawing/2014/main" id="{585B7524-B383-41A0-8096-3BCD11D6E8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213" y="1004986"/>
            <a:ext cx="3009651" cy="1962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11391871"/>
      </p:ext>
    </p:extLst>
  </p:cSld>
  <p:clrMapOvr>
    <a:masterClrMapping/>
  </p:clrMapOvr>
  <p:transition spd="slow"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6"/>
          <p:cNvSpPr>
            <a:spLocks noGrp="1" noChangeArrowheads="1"/>
          </p:cNvSpPr>
          <p:nvPr>
            <p:ph idx="1"/>
          </p:nvPr>
        </p:nvSpPr>
        <p:spPr>
          <a:xfrm>
            <a:off x="3447152" y="873588"/>
            <a:ext cx="5571412" cy="4090298"/>
          </a:xfrm>
        </p:spPr>
        <p:txBody>
          <a:bodyPr/>
          <a:lstStyle/>
          <a:p>
            <a:r>
              <a:rPr lang="es-ES" dirty="0" smtClean="0"/>
              <a:t>Hoy en día nos enfrentamos a un conjunto de nuevas tecnologías de gran expansión que debemos dominar.</a:t>
            </a:r>
          </a:p>
          <a:p>
            <a:r>
              <a:rPr lang="es-ES" dirty="0" smtClean="0"/>
              <a:t>Tecnologías transformacionales que hemos experimentado en años recientes. </a:t>
            </a:r>
          </a:p>
          <a:p>
            <a:pPr lvl="1"/>
            <a:r>
              <a:rPr lang="es-ES" dirty="0" smtClean="0"/>
              <a:t>El desarrollo del automóvil permitió una mayor movilidad de la fuerza laboral y aumentó las actividades recreativas.</a:t>
            </a:r>
          </a:p>
          <a:p>
            <a:pPr lvl="1"/>
            <a:r>
              <a:rPr lang="es-ES" dirty="0" smtClean="0"/>
              <a:t>La computadora personal permitió la automatización de muchas tareas rutinarias y mejorar su precisión y eficiencia.</a:t>
            </a:r>
          </a:p>
          <a:p>
            <a:pPr lvl="1"/>
            <a:r>
              <a:rPr lang="es-ES" dirty="0" smtClean="0"/>
              <a:t>Internet comenzó a derribar las barreras geográficas y a mejorar la igualdad entre las personas a escala mundial. </a:t>
            </a:r>
          </a:p>
          <a:p>
            <a:r>
              <a:rPr lang="es-ES" dirty="0" smtClean="0"/>
              <a:t>Cada desafío percibido abre muchas nuevas oportunidades.</a:t>
            </a:r>
          </a:p>
          <a:p>
            <a:r>
              <a:rPr lang="es-ES" dirty="0" smtClean="0"/>
              <a:t>¿Puede imaginar cómo sería su vida sin un automóvil, la computadora personal o el acceso a Internet?</a:t>
            </a:r>
          </a:p>
          <a:p>
            <a:endParaRPr lang="es-ES" dirty="0"/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" sz="1600" dirty="0"/>
              <a:t>Desafíos y oportunidades en el mundo </a:t>
            </a:r>
            <a:r>
              <a:rPr lang="es-ES" sz="1600" dirty="0" smtClean="0"/>
              <a:t>digital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s-ES" dirty="0" smtClean="0"/>
              <a:t>Desafíos en el mundo digitalizado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="" xmlns:o="urn:schemas-microsoft-com:office:office" xmlns:v="urn:schemas-microsoft-com:vml" xmlns:wp="http://schemas.openxmlformats.org/drawingml/2006/powerpointprocessingDrawing" xmlns:wne="http://schemas.microsoft.com/office/powerpoint/2006/powerpointml" xmlns:cdr="http://schemas.openxmlformats.org/drawingml/2006/chartDrawing" xmlns:dgm="http://schemas.openxmlformats.org/drawingml/2006/diagram" xmlns:c="http://schemas.openxmlformats.org/drawingml/2006/chart" xmlns:a14="http://schemas.microsoft.com/office/drawing/2010/main" xmlns:mc="http://schemas.openxmlformats.org/markup-compatibility/2006" xmlns:a16="http://schemas.microsoft.com/office/drawing/2014/main" id="{19682587-C2E2-4A0E-ADAC-481B297433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436" y="916120"/>
            <a:ext cx="3097763" cy="2000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23130597"/>
      </p:ext>
    </p:extLst>
  </p:cSld>
  <p:clrMapOvr>
    <a:masterClrMapping/>
  </p:clrMapOvr>
  <p:transition spd="slow"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6"/>
          <p:cNvSpPr>
            <a:spLocks noGrp="1" noChangeArrowheads="1"/>
          </p:cNvSpPr>
          <p:nvPr>
            <p:ph idx="1"/>
          </p:nvPr>
        </p:nvSpPr>
        <p:spPr>
          <a:xfrm>
            <a:off x="144115" y="798944"/>
            <a:ext cx="5571412" cy="4090298"/>
          </a:xfrm>
        </p:spPr>
        <p:txBody>
          <a:bodyPr/>
          <a:lstStyle/>
          <a:p>
            <a:r>
              <a:rPr lang="es-ES" dirty="0" smtClean="0"/>
              <a:t>Los trabajos tradicionales son reemplazados por trabajos que están diseñados para aceptar este nuevo mundo y todo lo que ofrece.</a:t>
            </a:r>
          </a:p>
          <a:p>
            <a:r>
              <a:rPr lang="es-ES" dirty="0" smtClean="0"/>
              <a:t>Estos trabajos reflejan habilidades que abarcan varias disciplinas que incluyen las ciencias de la informática, la ingeniería informática y la ingeniería de software en las siguientes áreas:</a:t>
            </a:r>
          </a:p>
          <a:p>
            <a:pPr lvl="1"/>
            <a:r>
              <a:rPr lang="es-ES" dirty="0" smtClean="0"/>
              <a:t>Inteligencia artificial</a:t>
            </a:r>
          </a:p>
          <a:p>
            <a:pPr lvl="1"/>
            <a:r>
              <a:rPr lang="es-ES" dirty="0" smtClean="0"/>
              <a:t>Desarrollo de aplicaciones</a:t>
            </a:r>
          </a:p>
          <a:p>
            <a:pPr lvl="1"/>
            <a:r>
              <a:rPr lang="es-ES" dirty="0" smtClean="0"/>
              <a:t>Desarrollador de programas de </a:t>
            </a:r>
            <a:r>
              <a:rPr lang="es-ES" dirty="0" err="1" smtClean="0"/>
              <a:t>IoT</a:t>
            </a:r>
            <a:endParaRPr lang="es-ES" dirty="0" smtClean="0"/>
          </a:p>
          <a:p>
            <a:pPr lvl="1"/>
            <a:r>
              <a:rPr lang="es-ES" dirty="0" smtClean="0"/>
              <a:t>Especialista en seguridad de </a:t>
            </a:r>
            <a:r>
              <a:rPr lang="es-ES" dirty="0" err="1" smtClean="0"/>
              <a:t>IoT</a:t>
            </a:r>
            <a:endParaRPr lang="es-ES" dirty="0" smtClean="0"/>
          </a:p>
          <a:p>
            <a:pPr lvl="1"/>
            <a:r>
              <a:rPr lang="es-ES" dirty="0" smtClean="0"/>
              <a:t>Colaboración</a:t>
            </a:r>
          </a:p>
          <a:p>
            <a:pPr lvl="1"/>
            <a:r>
              <a:rPr lang="es-ES" dirty="0" smtClean="0"/>
              <a:t>Redes empresariales</a:t>
            </a:r>
          </a:p>
          <a:p>
            <a:pPr lvl="1"/>
            <a:r>
              <a:rPr lang="es-ES" dirty="0" smtClean="0"/>
              <a:t>Centro de datos y virtualización</a:t>
            </a:r>
          </a:p>
          <a:p>
            <a:endParaRPr lang="es-ES" dirty="0"/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" sz="1600" dirty="0"/>
              <a:t>Desafíos y oportunidades en el mundo </a:t>
            </a:r>
            <a:r>
              <a:rPr lang="es-ES" sz="1600" dirty="0" smtClean="0"/>
              <a:t>digital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s-ES" dirty="0" smtClean="0"/>
              <a:t>El mercado laboral en evolución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="" xmlns:o="urn:schemas-microsoft-com:office:office" xmlns:v="urn:schemas-microsoft-com:vml" xmlns:wp="http://schemas.openxmlformats.org/drawingml/2006/powerpointprocessingDrawing" xmlns:wne="http://schemas.microsoft.com/office/powerpoint/2006/powerpointml" xmlns:cdr="http://schemas.openxmlformats.org/drawingml/2006/chartDrawing" xmlns:dgm="http://schemas.openxmlformats.org/drawingml/2006/diagram" xmlns:c="http://schemas.openxmlformats.org/drawingml/2006/chart" xmlns:a14="http://schemas.microsoft.com/office/drawing/2010/main" xmlns:mc="http://schemas.openxmlformats.org/markup-compatibility/2006" xmlns:a16="http://schemas.microsoft.com/office/drawing/2014/main" id="{32561FED-C929-4750-82AA-4351BEF78E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9641" y="798944"/>
            <a:ext cx="3140244" cy="2356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94805577"/>
      </p:ext>
    </p:extLst>
  </p:cSld>
  <p:clrMapOvr>
    <a:masterClrMapping/>
  </p:clrMapOvr>
  <p:transition spd="slow"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6"/>
          <p:cNvSpPr>
            <a:spLocks noGrp="1" noChangeArrowheads="1"/>
          </p:cNvSpPr>
          <p:nvPr>
            <p:ph idx="1"/>
          </p:nvPr>
        </p:nvSpPr>
        <p:spPr>
          <a:xfrm>
            <a:off x="144115" y="1063690"/>
            <a:ext cx="5571412" cy="3825552"/>
          </a:xfrm>
        </p:spPr>
        <p:txBody>
          <a:bodyPr/>
          <a:lstStyle/>
          <a:p>
            <a:r>
              <a:rPr lang="es-ES" sz="1800" dirty="0"/>
              <a:t>Existen categorías generales que resumen las oportunidades laborales que existen en el mundo digitalizado en desarrollo:</a:t>
            </a:r>
          </a:p>
          <a:p>
            <a:pPr lvl="1"/>
            <a:r>
              <a:rPr lang="es-ES" sz="1600" b="1" dirty="0"/>
              <a:t>Habilitadores</a:t>
            </a:r>
            <a:r>
              <a:rPr lang="es-ES" sz="1600" dirty="0"/>
              <a:t>: estos trabajos desarrollan e implementan la tecnología subyacente.</a:t>
            </a:r>
          </a:p>
          <a:p>
            <a:pPr lvl="1"/>
            <a:r>
              <a:rPr lang="es-ES" sz="1600" b="1" dirty="0"/>
              <a:t>Participativos</a:t>
            </a:r>
            <a:r>
              <a:rPr lang="es-ES" sz="1600" dirty="0"/>
              <a:t>: estos trabajos diseñan, crean, integran y brindan servicios de IoT a los clientes.</a:t>
            </a:r>
          </a:p>
          <a:p>
            <a:pPr lvl="1"/>
            <a:r>
              <a:rPr lang="es-ES" sz="1600" b="1" dirty="0"/>
              <a:t>Mejoradores</a:t>
            </a:r>
            <a:r>
              <a:rPr lang="es-ES" sz="1600" dirty="0"/>
              <a:t>: estos trabajos crean sus propios servicios de valor agregado, además de los servicios proporcionados por los trabajos participativos, que son exclusivos para Internet de las cosas</a:t>
            </a:r>
            <a:r>
              <a:rPr lang="es-ES" dirty="0" smtClean="0"/>
              <a:t>.</a:t>
            </a:r>
          </a:p>
          <a:p>
            <a:endParaRPr lang="es-ES" dirty="0"/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" sz="1600" dirty="0"/>
              <a:t>Desafíos y oportunidades en el mundo </a:t>
            </a:r>
            <a:r>
              <a:rPr lang="es-ES" sz="1600" dirty="0" smtClean="0"/>
              <a:t>digital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s-ES" dirty="0" smtClean="0"/>
              <a:t>El mercado laboral en evolución (continuación)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="" xmlns:o="urn:schemas-microsoft-com:office:office" xmlns:v="urn:schemas-microsoft-com:vml" xmlns:wp="http://schemas.openxmlformats.org/drawingml/2006/powerpointprocessingDrawing" xmlns:wne="http://schemas.microsoft.com/office/powerpoint/2006/powerpointml" xmlns:cdr="http://schemas.openxmlformats.org/drawingml/2006/chartDrawing" xmlns:dgm="http://schemas.openxmlformats.org/drawingml/2006/diagram" xmlns:c="http://schemas.openxmlformats.org/drawingml/2006/chart" xmlns:a14="http://schemas.microsoft.com/office/drawing/2010/main" xmlns:mc="http://schemas.openxmlformats.org/markup-compatibility/2006" xmlns:a16="http://schemas.microsoft.com/office/drawing/2014/main" id="{32561FED-C929-4750-82AA-4351BEF78E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9641" y="798944"/>
            <a:ext cx="3140244" cy="2356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06335153"/>
      </p:ext>
    </p:extLst>
  </p:cSld>
  <p:clrMapOvr>
    <a:masterClrMapping/>
  </p:clrMapOvr>
  <p:transition spd="slow">
    <p:wip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6"/>
          <p:cNvSpPr>
            <a:spLocks noGrp="1" noChangeArrowheads="1"/>
          </p:cNvSpPr>
          <p:nvPr>
            <p:ph idx="1"/>
          </p:nvPr>
        </p:nvSpPr>
        <p:spPr>
          <a:xfrm>
            <a:off x="144114" y="1063690"/>
            <a:ext cx="6021546" cy="3825552"/>
          </a:xfrm>
        </p:spPr>
        <p:txBody>
          <a:bodyPr/>
          <a:lstStyle/>
          <a:p>
            <a:r>
              <a:rPr lang="es-ES" sz="1800" dirty="0"/>
              <a:t>¡Se necesite un nuevo tipo de especialista en TI! Personas que tienen el conocimiento y las habilidades para desarrollar nuevos productos facilitados mediante IoT y procesar los datos que recopilan.</a:t>
            </a:r>
          </a:p>
          <a:p>
            <a:r>
              <a:rPr lang="es-ES" sz="1800" dirty="0"/>
              <a:t>Se necesita una fuerza laboral emprendedora que se especialice en Ciencias de la Información, e Ingeniería de Software o Informática.</a:t>
            </a:r>
          </a:p>
          <a:p>
            <a:r>
              <a:rPr lang="es-ES" sz="1800" dirty="0"/>
              <a:t>Las personas deben colaborar y aprender unas de otras para comprender los objetos, las redes y las metodologías que aprovechan el potencial ilimitado de IoT.</a:t>
            </a:r>
          </a:p>
          <a:p>
            <a:endParaRPr lang="es-ES" dirty="0"/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" sz="1600" dirty="0"/>
              <a:t>Desafíos y oportunidades en el mundo </a:t>
            </a:r>
            <a:r>
              <a:rPr lang="es-ES" sz="1600" dirty="0" smtClean="0"/>
              <a:t>digital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s-ES" dirty="0" smtClean="0"/>
              <a:t>¡Se necesitan emprendedores!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="" xmlns:o="urn:schemas-microsoft-com:office:office" xmlns:v="urn:schemas-microsoft-com:vml" xmlns:wp="http://schemas.openxmlformats.org/drawingml/2006/powerpointprocessingDrawing" xmlns:wne="http://schemas.microsoft.com/office/powerpoint/2006/powerpointml" xmlns:cdr="http://schemas.openxmlformats.org/drawingml/2006/chartDrawing" xmlns:dgm="http://schemas.openxmlformats.org/drawingml/2006/diagram" xmlns:c="http://schemas.openxmlformats.org/drawingml/2006/chart" xmlns:a14="http://schemas.microsoft.com/office/drawing/2010/main" xmlns:mc="http://schemas.openxmlformats.org/markup-compatibility/2006" xmlns:a16="http://schemas.microsoft.com/office/drawing/2014/main" id="{422B8AA2-57A0-4CB0-B123-81AE244015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5660" y="1063690"/>
            <a:ext cx="2629900" cy="3341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2985434"/>
      </p:ext>
    </p:extLst>
  </p:cSld>
  <p:clrMapOvr>
    <a:masterClrMapping/>
  </p:clrMapOvr>
  <p:transition spd="slow">
    <p:wip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6"/>
          <p:cNvSpPr>
            <a:spLocks noGrp="1" noChangeArrowheads="1"/>
          </p:cNvSpPr>
          <p:nvPr>
            <p:ph idx="1"/>
          </p:nvPr>
        </p:nvSpPr>
        <p:spPr>
          <a:xfrm>
            <a:off x="144115" y="1181092"/>
            <a:ext cx="4427886" cy="3316263"/>
          </a:xfrm>
        </p:spPr>
        <p:txBody>
          <a:bodyPr/>
          <a:lstStyle/>
          <a:p>
            <a:r>
              <a:rPr lang="es-ES" sz="1600" dirty="0"/>
              <a:t>Con este panorama del mundo digitalizado en constante cambio, debemos mantenernos actualizados para aprovechar el potencial total de lo que IoT tiene para ofrecer.</a:t>
            </a:r>
          </a:p>
          <a:p>
            <a:r>
              <a:rPr lang="es-ES" sz="1600" dirty="0"/>
              <a:t>El mercado laboral seguirá ofreciendo más oportunidades a medida que las nuevas tecnologías evolucionan. </a:t>
            </a:r>
          </a:p>
          <a:p>
            <a:r>
              <a:rPr lang="es-ES" sz="1600" dirty="0"/>
              <a:t>Los conjuntos de habilidades requeridos para estos trabajos evolucionarán al mismo tiempo, lo que crea la necesidad de aprendizaje permanente</a:t>
            </a:r>
            <a:r>
              <a:rPr lang="es-ES" dirty="0" smtClean="0"/>
              <a:t>.</a:t>
            </a:r>
          </a:p>
          <a:p>
            <a:endParaRPr lang="es-ES" dirty="0"/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" sz="1600" dirty="0"/>
              <a:t>Desafíos y oportunidades en el mundo </a:t>
            </a:r>
            <a:r>
              <a:rPr lang="es-ES" sz="1600" dirty="0" smtClean="0"/>
              <a:t>digital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s-ES" dirty="0" smtClean="0"/>
              <a:t>Aprendizaje permanente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="" xmlns:o="urn:schemas-microsoft-com:office:office" xmlns:v="urn:schemas-microsoft-com:vml" xmlns:wp="http://schemas.openxmlformats.org/drawingml/2006/powerpointprocessingDrawing" xmlns:wne="http://schemas.microsoft.com/office/powerpoint/2006/powerpointml" xmlns:cdr="http://schemas.openxmlformats.org/drawingml/2006/chartDrawing" xmlns:dgm="http://schemas.openxmlformats.org/drawingml/2006/diagram" xmlns:c="http://schemas.openxmlformats.org/drawingml/2006/chart" xmlns:a14="http://schemas.microsoft.com/office/drawing/2010/main" xmlns:mc="http://schemas.openxmlformats.org/markup-compatibility/2006" xmlns:a16="http://schemas.microsoft.com/office/drawing/2014/main" id="{BBBFD0FA-34BD-4DF0-85B9-E8659ABDF1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3886" y="1181093"/>
            <a:ext cx="4036000" cy="2756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17606592"/>
      </p:ext>
    </p:extLst>
  </p:cSld>
  <p:clrMapOvr>
    <a:masterClrMapping/>
  </p:clrMapOvr>
  <p:transition spd="slow">
    <p:wip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6"/>
          <p:cNvSpPr>
            <a:spLocks noGrp="1" noChangeArrowheads="1"/>
          </p:cNvSpPr>
          <p:nvPr>
            <p:ph idx="1"/>
          </p:nvPr>
        </p:nvSpPr>
        <p:spPr>
          <a:xfrm>
            <a:off x="144114" y="1050463"/>
            <a:ext cx="4650910" cy="3316263"/>
          </a:xfrm>
        </p:spPr>
        <p:txBody>
          <a:bodyPr/>
          <a:lstStyle/>
          <a:p>
            <a:r>
              <a:rPr lang="es-ES" sz="1600" dirty="0"/>
              <a:t>Existe una escasez mundial de personas que tengan calificaciones para implementar y mantener soluciones de redes.</a:t>
            </a:r>
          </a:p>
          <a:p>
            <a:r>
              <a:rPr lang="es-ES" sz="1600" dirty="0"/>
              <a:t>Cisco Networking Academy:</a:t>
            </a:r>
          </a:p>
          <a:p>
            <a:pPr lvl="1"/>
            <a:r>
              <a:rPr lang="es-ES" sz="1600" dirty="0"/>
              <a:t>ayuda a las personas a prepararse para las certificaciones reconocidas por la industria, y para las carreras básicas de tecnología de la información y las comunicaciones (ICT, information and communication technology) en prácticamente todo tipo de industria.</a:t>
            </a:r>
          </a:p>
          <a:p>
            <a:pPr lvl="1"/>
            <a:r>
              <a:rPr lang="es-ES" sz="1600" dirty="0"/>
              <a:t>Capacitó a más de cinco millones de alumnos hasta el momento.</a:t>
            </a:r>
          </a:p>
          <a:p>
            <a:endParaRPr lang="es-ES" dirty="0"/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" sz="1600" dirty="0"/>
              <a:t>Oportunidades profesionales y de </a:t>
            </a:r>
            <a:r>
              <a:rPr lang="es-ES" sz="1600" dirty="0" smtClean="0"/>
              <a:t>educación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s-ES" dirty="0" smtClean="0"/>
              <a:t>Cisco </a:t>
            </a:r>
            <a:r>
              <a:rPr lang="es-ES" dirty="0" err="1" smtClean="0"/>
              <a:t>Networking</a:t>
            </a:r>
            <a:r>
              <a:rPr lang="es-ES" dirty="0" smtClean="0"/>
              <a:t> </a:t>
            </a:r>
            <a:r>
              <a:rPr lang="es-ES" dirty="0" err="1" smtClean="0"/>
              <a:t>Academy</a:t>
            </a:r>
            <a:endParaRPr lang="es-ES" dirty="0" smtClean="0"/>
          </a:p>
        </p:txBody>
      </p:sp>
      <p:pic>
        <p:nvPicPr>
          <p:cNvPr id="5" name="Picture 4">
            <a:extLst>
              <a:ext uri="{FF2B5EF4-FFF2-40B4-BE49-F238E27FC236}">
                <a16:creationId xmlns="" xmlns:o="urn:schemas-microsoft-com:office:office" xmlns:v="urn:schemas-microsoft-com:vml" xmlns:wp="http://schemas.openxmlformats.org/drawingml/2006/powerpointprocessingDrawing" xmlns:wne="http://schemas.microsoft.com/office/powerpoint/2006/powerpointml" xmlns:cdr="http://schemas.openxmlformats.org/drawingml/2006/chartDrawing" xmlns:dgm="http://schemas.openxmlformats.org/drawingml/2006/diagram" xmlns:c="http://schemas.openxmlformats.org/drawingml/2006/chart" xmlns:a14="http://schemas.microsoft.com/office/drawing/2010/main" xmlns:mc="http://schemas.openxmlformats.org/markup-compatibility/2006" xmlns:a16="http://schemas.microsoft.com/office/drawing/2014/main" id="{118304A7-CE2E-48E5-850B-8CC6AA0C57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8531" y="800476"/>
            <a:ext cx="3594240" cy="2023736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="" xmlns:o="urn:schemas-microsoft-com:office:office" xmlns:v="urn:schemas-microsoft-com:vml" xmlns:wp="http://schemas.openxmlformats.org/drawingml/2006/powerpointprocessingDrawing" xmlns:wne="http://schemas.microsoft.com/office/powerpoint/2006/powerpointml" xmlns:cdr="http://schemas.openxmlformats.org/drawingml/2006/chartDrawing" xmlns:dgm="http://schemas.openxmlformats.org/drawingml/2006/diagram" xmlns:c="http://schemas.openxmlformats.org/drawingml/2006/chart" xmlns:a14="http://schemas.microsoft.com/office/drawing/2010/main" xmlns:mc="http://schemas.openxmlformats.org/markup-compatibility/2006" xmlns:a16="http://schemas.microsoft.com/office/drawing/2014/main" id="{7D639840-0FE3-4C66-9A66-74371A4DC9E2}"/>
              </a:ext>
            </a:extLst>
          </p:cNvPr>
          <p:cNvSpPr/>
          <p:nvPr/>
        </p:nvSpPr>
        <p:spPr>
          <a:xfrm>
            <a:off x="5038531" y="2909364"/>
            <a:ext cx="377889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8775" lvl="1" indent="-215900" defTabSz="684213">
              <a:spcBef>
                <a:spcPts val="300"/>
              </a:spcBef>
              <a:spcAft>
                <a:spcPts val="300"/>
              </a:spcAft>
              <a:buClr>
                <a:schemeClr val="tx2"/>
              </a:buClr>
              <a:buFont typeface="Arial" charset="0"/>
              <a:buChar char="•"/>
            </a:pPr>
            <a:r>
              <a:rPr lang="es-ES" sz="1600" dirty="0">
                <a:solidFill>
                  <a:srgbClr val="000000"/>
                </a:solidFill>
                <a:latin typeface="+mn-lt"/>
              </a:rPr>
              <a:t>Muchos egresados han logrado carreras exitosas en TI en una variedad de industrias, mientras que otros han comenzado sus propias empresas.</a:t>
            </a:r>
          </a:p>
        </p:txBody>
      </p:sp>
    </p:spTree>
    <p:extLst>
      <p:ext uri="{BB962C8B-B14F-4D97-AF65-F5344CB8AC3E}">
        <p14:creationId xmlns:p14="http://schemas.microsoft.com/office/powerpoint/2010/main" xmlns="" val="2145101664"/>
      </p:ext>
    </p:extLst>
  </p:cSld>
  <p:clrMapOvr>
    <a:masterClrMapping/>
  </p:clrMapOvr>
  <p:transition spd="slow">
    <p:wip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6"/>
          <p:cNvSpPr>
            <a:spLocks noGrp="1" noChangeArrowheads="1"/>
          </p:cNvSpPr>
          <p:nvPr>
            <p:ph idx="1"/>
          </p:nvPr>
        </p:nvSpPr>
        <p:spPr>
          <a:xfrm>
            <a:off x="144113" y="913618"/>
            <a:ext cx="4633159" cy="3490431"/>
          </a:xfrm>
        </p:spPr>
        <p:txBody>
          <a:bodyPr/>
          <a:lstStyle/>
          <a:p>
            <a:r>
              <a:rPr lang="es-ES" dirty="0" smtClean="0"/>
              <a:t>Los estudiantes completan actividades prácticas de aprendizaje y simulaciones de red para desarrollar habilidades prácticas que los ayudarán a encontrar empleos en TI. </a:t>
            </a:r>
          </a:p>
          <a:p>
            <a:r>
              <a:rPr lang="es-ES" dirty="0" smtClean="0"/>
              <a:t>Las siguientes son algunas de las ofertas de </a:t>
            </a:r>
            <a:r>
              <a:rPr lang="es-ES" dirty="0" err="1" smtClean="0"/>
              <a:t>Networking</a:t>
            </a:r>
            <a:r>
              <a:rPr lang="es-ES" dirty="0" smtClean="0"/>
              <a:t> </a:t>
            </a:r>
            <a:r>
              <a:rPr lang="es-ES" dirty="0" err="1" smtClean="0"/>
              <a:t>Academy</a:t>
            </a:r>
            <a:r>
              <a:rPr lang="es-ES" dirty="0" smtClean="0"/>
              <a:t>:</a:t>
            </a:r>
          </a:p>
          <a:p>
            <a:pPr lvl="1"/>
            <a:r>
              <a:rPr lang="es-ES" b="1" dirty="0"/>
              <a:t>IoT Fundamentals</a:t>
            </a:r>
            <a:r>
              <a:rPr lang="es-ES" dirty="0" smtClean="0"/>
              <a:t> </a:t>
            </a:r>
          </a:p>
          <a:p>
            <a:pPr lvl="1"/>
            <a:r>
              <a:rPr lang="es-ES" b="1" dirty="0"/>
              <a:t>IT Essentials</a:t>
            </a:r>
          </a:p>
          <a:p>
            <a:pPr lvl="1"/>
            <a:r>
              <a:rPr lang="es-ES" b="1" dirty="0"/>
              <a:t>Iniciativa empresarial (Entrepreneurship)</a:t>
            </a:r>
          </a:p>
          <a:p>
            <a:pPr lvl="1"/>
            <a:r>
              <a:rPr lang="es-ES" b="1" dirty="0"/>
              <a:t>Introduction to Cybersecurity</a:t>
            </a:r>
          </a:p>
          <a:p>
            <a:pPr lvl="1"/>
            <a:r>
              <a:rPr lang="es-ES" b="1" dirty="0"/>
              <a:t>CCNA Routing and Switching</a:t>
            </a:r>
            <a:r>
              <a:rPr lang="es-ES" dirty="0" smtClean="0"/>
              <a:t> </a:t>
            </a:r>
          </a:p>
          <a:p>
            <a:pPr lvl="1"/>
            <a:r>
              <a:rPr lang="es-ES" b="1" dirty="0"/>
              <a:t>CCNA Security</a:t>
            </a:r>
            <a:r>
              <a:rPr lang="es-ES" dirty="0" smtClean="0"/>
              <a:t> </a:t>
            </a:r>
          </a:p>
          <a:p>
            <a:pPr lvl="1"/>
            <a:r>
              <a:rPr lang="es-ES" b="1" dirty="0"/>
              <a:t>CCNP</a:t>
            </a:r>
            <a:endParaRPr lang="es-ES" dirty="0"/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" sz="1600" dirty="0"/>
              <a:t>Oportunidades profesionales y de </a:t>
            </a:r>
            <a:r>
              <a:rPr lang="es-ES" sz="1600" dirty="0" smtClean="0"/>
              <a:t>educación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s-ES" dirty="0" smtClean="0"/>
              <a:t>Currículo de </a:t>
            </a:r>
            <a:r>
              <a:rPr lang="es-ES" dirty="0" err="1" smtClean="0"/>
              <a:t>Networking</a:t>
            </a:r>
            <a:r>
              <a:rPr lang="es-ES" dirty="0" smtClean="0"/>
              <a:t> </a:t>
            </a:r>
            <a:r>
              <a:rPr lang="es-ES" dirty="0" err="1" smtClean="0"/>
              <a:t>Academy</a:t>
            </a:r>
            <a:endParaRPr lang="es-ES" dirty="0" smtClean="0"/>
          </a:p>
        </p:txBody>
      </p:sp>
      <p:sp>
        <p:nvSpPr>
          <p:cNvPr id="3" name="Rectangle 2">
            <a:extLst>
              <a:ext uri="{FF2B5EF4-FFF2-40B4-BE49-F238E27FC236}">
                <a16:creationId xmlns="" xmlns:o="urn:schemas-microsoft-com:office:office" xmlns:v="urn:schemas-microsoft-com:vml" xmlns:wp="http://schemas.openxmlformats.org/drawingml/2006/powerpointprocessingDrawing" xmlns:wne="http://schemas.microsoft.com/office/powerpoint/2006/powerpointml" xmlns:cdr="http://schemas.openxmlformats.org/drawingml/2006/chartDrawing" xmlns:dgm="http://schemas.openxmlformats.org/drawingml/2006/diagram" xmlns:c="http://schemas.openxmlformats.org/drawingml/2006/chart" xmlns:a14="http://schemas.microsoft.com/office/drawing/2010/main" xmlns:mc="http://schemas.openxmlformats.org/markup-compatibility/2006" xmlns:a16="http://schemas.microsoft.com/office/drawing/2014/main" id="{7D639840-0FE3-4C66-9A66-74371A4DC9E2}"/>
              </a:ext>
            </a:extLst>
          </p:cNvPr>
          <p:cNvSpPr/>
          <p:nvPr/>
        </p:nvSpPr>
        <p:spPr>
          <a:xfrm>
            <a:off x="5038531" y="2909364"/>
            <a:ext cx="377889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8775" lvl="1" indent="-215900" defTabSz="684213">
              <a:spcBef>
                <a:spcPts val="300"/>
              </a:spcBef>
              <a:spcAft>
                <a:spcPts val="300"/>
              </a:spcAft>
              <a:buClr>
                <a:schemeClr val="tx2"/>
              </a:buClr>
              <a:buFont typeface="Arial" charset="0"/>
              <a:buChar char="•"/>
            </a:pPr>
            <a:r>
              <a:rPr lang="es-ES" dirty="0">
                <a:solidFill>
                  <a:srgbClr val="000000"/>
                </a:solidFill>
                <a:latin typeface="+mn-lt"/>
              </a:rPr>
              <a:t>Para obtener más información sobre nuestras ofertas más recientes, visite el sitio web de Networking </a:t>
            </a:r>
            <a:r>
              <a:rPr lang="es-ES" dirty="0" err="1">
                <a:solidFill>
                  <a:srgbClr val="000000"/>
                </a:solidFill>
                <a:latin typeface="+mn-lt"/>
              </a:rPr>
              <a:t>Academy</a:t>
            </a:r>
            <a:r>
              <a:rPr lang="es-ES">
                <a:solidFill>
                  <a:srgbClr val="000000"/>
                </a:solidFill>
                <a:latin typeface="+mn-lt"/>
              </a:rPr>
              <a:t> </a:t>
            </a:r>
            <a:r>
              <a:rPr lang="es-ES" smtClean="0">
                <a:solidFill>
                  <a:srgbClr val="000000"/>
                </a:solidFill>
                <a:latin typeface="+mn-lt"/>
              </a:rPr>
              <a:t>en </a:t>
            </a:r>
            <a:r>
              <a:rPr lang="es-ES" smtClean="0">
                <a:solidFill>
                  <a:srgbClr val="000000"/>
                </a:solidFill>
                <a:latin typeface="+mn-lt"/>
                <a:hlinkClick r:id="rId3"/>
              </a:rPr>
              <a:t>www.netacad.com</a:t>
            </a:r>
            <a:r>
              <a:rPr lang="es-ES" dirty="0">
                <a:solidFill>
                  <a:srgbClr val="000000"/>
                </a:solidFill>
                <a:latin typeface="+mn-lt"/>
              </a:rPr>
              <a:t>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="" xmlns:o="urn:schemas-microsoft-com:office:office" xmlns:v="urn:schemas-microsoft-com:vml" xmlns:wp="http://schemas.openxmlformats.org/drawingml/2006/powerpointprocessingDrawing" xmlns:wne="http://schemas.microsoft.com/office/powerpoint/2006/powerpointml" xmlns:cdr="http://schemas.openxmlformats.org/drawingml/2006/chartDrawing" xmlns:dgm="http://schemas.openxmlformats.org/drawingml/2006/diagram" xmlns:c="http://schemas.openxmlformats.org/drawingml/2006/chart" xmlns:a14="http://schemas.microsoft.com/office/drawing/2010/main" xmlns:mc="http://schemas.openxmlformats.org/markup-compatibility/2006" xmlns:a16="http://schemas.microsoft.com/office/drawing/2014/main" id="{A6AB1B2F-FE46-401E-AF6D-17BBC33C113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12179" y="887183"/>
            <a:ext cx="3905250" cy="177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91212871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4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This PowerPoint deck is divided in two parts:</a:t>
            </a:r>
          </a:p>
          <a:p>
            <a:r>
              <a:rPr lang="en-US" dirty="0"/>
              <a:t>Instructor Planning Guide</a:t>
            </a:r>
            <a:endParaRPr lang="en-CA" dirty="0"/>
          </a:p>
          <a:p>
            <a:pPr lvl="1"/>
            <a:r>
              <a:rPr lang="en-CA" dirty="0"/>
              <a:t>Information to help you become familiar with the chapter</a:t>
            </a:r>
          </a:p>
          <a:p>
            <a:pPr lvl="1"/>
            <a:r>
              <a:rPr lang="en-CA" dirty="0"/>
              <a:t>Teaching aids</a:t>
            </a:r>
          </a:p>
          <a:p>
            <a:r>
              <a:rPr lang="en-CA" dirty="0"/>
              <a:t>Instructor Class Presentation</a:t>
            </a:r>
          </a:p>
          <a:p>
            <a:pPr lvl="1"/>
            <a:r>
              <a:rPr lang="en-CA" dirty="0"/>
              <a:t>Optional slides that you can use in the classroom</a:t>
            </a:r>
          </a:p>
          <a:p>
            <a:pPr lvl="1"/>
            <a:r>
              <a:rPr lang="en-CA" dirty="0"/>
              <a:t>Begins on slide # 9</a:t>
            </a:r>
          </a:p>
          <a:p>
            <a:endParaRPr lang="en-CA" dirty="0"/>
          </a:p>
          <a:p>
            <a:r>
              <a:rPr lang="en-CA" b="1" dirty="0"/>
              <a:t>Note</a:t>
            </a:r>
            <a:r>
              <a:rPr lang="en-CA" dirty="0"/>
              <a:t>: Remove the Planning Guide from this presentation before sharing with anyone.</a:t>
            </a:r>
          </a:p>
        </p:txBody>
      </p:sp>
      <p:sp>
        <p:nvSpPr>
          <p:cNvPr id="4098" name="Rectangle 3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Instructor Materials – Chapter 6 Planning Guide</a:t>
            </a:r>
          </a:p>
        </p:txBody>
      </p:sp>
    </p:spTree>
    <p:extLst>
      <p:ext uri="{BB962C8B-B14F-4D97-AF65-F5344CB8AC3E}">
        <p14:creationId xmlns:p14="http://schemas.microsoft.com/office/powerpoint/2010/main" xmlns="" val="3599581950"/>
      </p:ext>
    </p:extLst>
  </p:cSld>
  <p:clrMapOvr>
    <a:masterClrMapping/>
  </p:clrMapOvr>
  <p:transition spd="slow">
    <p:wip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6"/>
          <p:cNvSpPr>
            <a:spLocks noGrp="1" noChangeArrowheads="1"/>
          </p:cNvSpPr>
          <p:nvPr>
            <p:ph idx="1"/>
          </p:nvPr>
        </p:nvSpPr>
        <p:spPr>
          <a:xfrm>
            <a:off x="144113" y="913618"/>
            <a:ext cx="4633159" cy="3490431"/>
          </a:xfrm>
        </p:spPr>
        <p:txBody>
          <a:bodyPr/>
          <a:lstStyle/>
          <a:p>
            <a:r>
              <a:rPr lang="es-ES" smtClean="0"/>
              <a:t>Una comunidad de interés es un grupo de personas que comparten un interés o una pasión sobre un tema específico.</a:t>
            </a:r>
          </a:p>
          <a:p>
            <a:r>
              <a:rPr lang="es-ES" smtClean="0"/>
              <a:t>IEEE y LinkedIn tienen una comunidad de IoT.</a:t>
            </a:r>
          </a:p>
          <a:p>
            <a:r>
              <a:rPr lang="es-ES" smtClean="0"/>
              <a:t>Algunas comunidades son respaldadas por la industria, y ofrecen un lugar para el desarrollo de sus productos y tecnología, así como también los de sus partners comerciales. Dos de estas comunidades provistas por Cisco son Cisco Learning Network y Cisco DevNet.</a:t>
            </a:r>
          </a:p>
          <a:p>
            <a:r>
              <a:rPr lang="es-ES" smtClean="0"/>
              <a:t>Cisco Learning Network está diseñado para las personas que deseen desarrollar sus habilidades en diversas tecnologías de Cisco y busquen la certificación de Cisco. </a:t>
            </a:r>
            <a:r>
              <a:rPr lang="es-ES" dirty="0">
                <a:hlinkClick r:id="rId3"/>
              </a:rPr>
              <a:t>learningnetwork.cisco.com</a:t>
            </a:r>
            <a:endParaRPr lang="es-ES" dirty="0"/>
          </a:p>
          <a:p>
            <a:endParaRPr lang="es-ES" dirty="0"/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" sz="1600" dirty="0"/>
              <a:t>Oportunidades profesionales y de </a:t>
            </a:r>
            <a:r>
              <a:rPr lang="es-ES" sz="1600" dirty="0" smtClean="0"/>
              <a:t>educación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s-ES" dirty="0" smtClean="0"/>
              <a:t>Comunidades de interés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="" xmlns:o="urn:schemas-microsoft-com:office:office" xmlns:v="urn:schemas-microsoft-com:vml" xmlns:wp="http://schemas.openxmlformats.org/drawingml/2006/powerpointprocessingDrawing" xmlns:wne="http://schemas.microsoft.com/office/powerpoint/2006/powerpointml" xmlns:cdr="http://schemas.openxmlformats.org/drawingml/2006/chartDrawing" xmlns:dgm="http://schemas.openxmlformats.org/drawingml/2006/diagram" xmlns:c="http://schemas.openxmlformats.org/drawingml/2006/chart" xmlns:a14="http://schemas.microsoft.com/office/drawing/2010/main" xmlns:mc="http://schemas.openxmlformats.org/markup-compatibility/2006" xmlns:a16="http://schemas.microsoft.com/office/drawing/2014/main" id="{7D639840-0FE3-4C66-9A66-74371A4DC9E2}"/>
              </a:ext>
            </a:extLst>
          </p:cNvPr>
          <p:cNvSpPr/>
          <p:nvPr/>
        </p:nvSpPr>
        <p:spPr>
          <a:xfrm>
            <a:off x="4941129" y="2821067"/>
            <a:ext cx="3712217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69863" indent="-169863" defTabSz="684213">
              <a:spcBef>
                <a:spcPts val="600"/>
              </a:spcBef>
              <a:spcAft>
                <a:spcPts val="60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§"/>
            </a:pPr>
            <a:r>
              <a:rPr lang="es-ES" sz="1500" dirty="0">
                <a:solidFill>
                  <a:srgbClr val="000000"/>
                </a:solidFill>
                <a:latin typeface="+mn-lt"/>
              </a:rPr>
              <a:t>DevNet es un programa de desarrollador de Cisco que consta de un sitio web, una comunidad interactiva de desarrolladores, herramientas de desarrollador coordinadas, foros de discusión integrados y </a:t>
            </a:r>
            <a:r>
              <a:rPr lang="es-ES" sz="1500" dirty="0" err="1">
                <a:solidFill>
                  <a:srgbClr val="000000"/>
                </a:solidFill>
                <a:latin typeface="+mn-lt"/>
              </a:rPr>
              <a:t>sandbox</a:t>
            </a:r>
            <a:r>
              <a:rPr lang="es-ES" sz="1500" dirty="0" smtClean="0">
                <a:solidFill>
                  <a:srgbClr val="000000"/>
                </a:solidFill>
                <a:latin typeface="+mn-lt"/>
              </a:rPr>
              <a:t>. </a:t>
            </a:r>
            <a:r>
              <a:rPr lang="es-ES" sz="1500" dirty="0" smtClean="0">
                <a:solidFill>
                  <a:srgbClr val="000000"/>
                </a:solidFill>
                <a:latin typeface="+mn-lt"/>
                <a:hlinkClick r:id="rId4"/>
              </a:rPr>
              <a:t>developer.cisco.com</a:t>
            </a:r>
            <a:endParaRPr lang="es-ES" dirty="0"/>
          </a:p>
        </p:txBody>
      </p:sp>
      <p:pic>
        <p:nvPicPr>
          <p:cNvPr id="7" name="Picture 6">
            <a:extLst>
              <a:ext uri="{FF2B5EF4-FFF2-40B4-BE49-F238E27FC236}">
                <a16:creationId xmlns="" xmlns:o="urn:schemas-microsoft-com:office:office" xmlns:v="urn:schemas-microsoft-com:vml" xmlns:wp="http://schemas.openxmlformats.org/drawingml/2006/powerpointprocessingDrawing" xmlns:wne="http://schemas.microsoft.com/office/powerpoint/2006/powerpointml" xmlns:cdr="http://schemas.openxmlformats.org/drawingml/2006/chartDrawing" xmlns:dgm="http://schemas.openxmlformats.org/drawingml/2006/diagram" xmlns:c="http://schemas.openxmlformats.org/drawingml/2006/chart" xmlns:a14="http://schemas.microsoft.com/office/drawing/2010/main" xmlns:mc="http://schemas.openxmlformats.org/markup-compatibility/2006" xmlns:a16="http://schemas.microsoft.com/office/drawing/2014/main" id="{CC6AD914-A2C1-49C8-AC8D-6E8BA0A70E6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44354" y="290710"/>
            <a:ext cx="3372447" cy="2281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96188494"/>
      </p:ext>
    </p:extLst>
  </p:cSld>
  <p:clrMapOvr>
    <a:masterClrMapping/>
  </p:clrMapOvr>
  <p:transition spd="slow">
    <p:wip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6"/>
          <p:cNvSpPr>
            <a:spLocks noGrp="1" noChangeArrowheads="1"/>
          </p:cNvSpPr>
          <p:nvPr>
            <p:ph idx="1"/>
          </p:nvPr>
        </p:nvSpPr>
        <p:spPr>
          <a:xfrm>
            <a:off x="144113" y="913618"/>
            <a:ext cx="4058759" cy="3658382"/>
          </a:xfrm>
        </p:spPr>
        <p:txBody>
          <a:bodyPr/>
          <a:lstStyle/>
          <a:p>
            <a:r>
              <a:rPr lang="es-ES" dirty="0" smtClean="0"/>
              <a:t>Las certificaciones de la industria son muy respetadas por los empleadores en todo el mundo y ayudan a validar las habilidades necesarias para iniciar carreras exitosas en redes y TI.</a:t>
            </a:r>
          </a:p>
          <a:p>
            <a:r>
              <a:rPr lang="es-ES" dirty="0" smtClean="0"/>
              <a:t>Las certificaciones se obtienen al aprobar un examen supervisado por una autoridad de certificación.</a:t>
            </a:r>
          </a:p>
          <a:p>
            <a:r>
              <a:rPr lang="es-ES" dirty="0" smtClean="0"/>
              <a:t>Existen dos tipos básicos de certificación disponibles: específicas del proveedor y neutras respecto del proveedor.</a:t>
            </a:r>
          </a:p>
          <a:p>
            <a:r>
              <a:rPr lang="es-ES" dirty="0" smtClean="0"/>
              <a:t>A menudo, las certificaciones se deben renovar después de un tiempo.</a:t>
            </a:r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" altLang="en-US" sz="1600" dirty="0"/>
              <a:t>Oportunidades </a:t>
            </a:r>
            <a:r>
              <a:rPr lang="es-ES" sz="1600" dirty="0"/>
              <a:t>profesionales y de </a:t>
            </a:r>
            <a:r>
              <a:rPr lang="es-ES" sz="1600" dirty="0" smtClean="0"/>
              <a:t>educación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s-ES" dirty="0" smtClean="0"/>
              <a:t>Certificaciones del sector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="" xmlns:o="urn:schemas-microsoft-com:office:office" xmlns:v="urn:schemas-microsoft-com:vml" xmlns:wp="http://schemas.openxmlformats.org/drawingml/2006/powerpointprocessingDrawing" xmlns:wne="http://schemas.microsoft.com/office/powerpoint/2006/powerpointml" xmlns:cdr="http://schemas.openxmlformats.org/drawingml/2006/chartDrawing" xmlns:dgm="http://schemas.openxmlformats.org/drawingml/2006/diagram" xmlns:c="http://schemas.openxmlformats.org/drawingml/2006/chart" xmlns:a14="http://schemas.microsoft.com/office/drawing/2010/main" xmlns:mc="http://schemas.openxmlformats.org/markup-compatibility/2006" xmlns:a16="http://schemas.microsoft.com/office/drawing/2014/main" id="{7D639840-0FE3-4C66-9A66-74371A4DC9E2}"/>
              </a:ext>
            </a:extLst>
          </p:cNvPr>
          <p:cNvSpPr/>
          <p:nvPr/>
        </p:nvSpPr>
        <p:spPr>
          <a:xfrm>
            <a:off x="4661269" y="2982367"/>
            <a:ext cx="405875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69863" indent="-169863" defTabSz="684213">
              <a:spcBef>
                <a:spcPts val="600"/>
              </a:spcBef>
              <a:spcAft>
                <a:spcPts val="60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§"/>
            </a:pPr>
            <a:r>
              <a:rPr lang="es-ES" sz="1500" dirty="0">
                <a:solidFill>
                  <a:srgbClr val="000000"/>
                </a:solidFill>
                <a:latin typeface="+mn-lt"/>
              </a:rPr>
              <a:t>Para explorar todas las diferentes certificaciones profesionales de Cisco, visite el siguiente sitio web</a:t>
            </a:r>
            <a:r>
              <a:rPr lang="es-ES" sz="1500" dirty="0" smtClean="0">
                <a:solidFill>
                  <a:srgbClr val="000000"/>
                </a:solidFill>
                <a:latin typeface="+mn-lt"/>
              </a:rPr>
              <a:t>: </a:t>
            </a:r>
            <a:r>
              <a:rPr lang="es-ES" sz="1500" dirty="0" smtClean="0">
                <a:solidFill>
                  <a:srgbClr val="000000"/>
                </a:solidFill>
                <a:latin typeface="+mn-lt"/>
                <a:hlinkClick r:id="rId3"/>
              </a:rPr>
              <a:t>https</a:t>
            </a:r>
            <a:r>
              <a:rPr lang="es-ES" sz="1500" dirty="0">
                <a:solidFill>
                  <a:srgbClr val="000000"/>
                </a:solidFill>
                <a:latin typeface="+mn-lt"/>
                <a:hlinkClick r:id="rId3"/>
              </a:rPr>
              <a:t>://learningnetwork.cisco.com</a:t>
            </a:r>
            <a:r>
              <a:rPr lang="es-ES" sz="1500" dirty="0">
                <a:solidFill>
                  <a:srgbClr val="000000"/>
                </a:solidFill>
                <a:latin typeface="+mn-lt"/>
              </a:rPr>
              <a:t>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="" xmlns:o="urn:schemas-microsoft-com:office:office" xmlns:v="urn:schemas-microsoft-com:vml" xmlns:wp="http://schemas.openxmlformats.org/drawingml/2006/powerpointprocessingDrawing" xmlns:wne="http://schemas.microsoft.com/office/powerpoint/2006/powerpointml" xmlns:cdr="http://schemas.openxmlformats.org/drawingml/2006/chartDrawing" xmlns:dgm="http://schemas.openxmlformats.org/drawingml/2006/diagram" xmlns:c="http://schemas.openxmlformats.org/drawingml/2006/chart" xmlns:a14="http://schemas.microsoft.com/office/drawing/2010/main" xmlns:mc="http://schemas.openxmlformats.org/markup-compatibility/2006" xmlns:a16="http://schemas.microsoft.com/office/drawing/2014/main" id="{32989CC4-E5D8-494D-962F-66022217FB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59903" y="14720"/>
            <a:ext cx="4539984" cy="2891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33029984"/>
      </p:ext>
    </p:extLst>
  </p:cSld>
  <p:clrMapOvr>
    <a:masterClrMapping/>
  </p:clrMapOvr>
  <p:transition spd="slow">
    <p:wip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6"/>
          <p:cNvSpPr>
            <a:spLocks noGrp="1" noChangeArrowheads="1"/>
          </p:cNvSpPr>
          <p:nvPr>
            <p:ph idx="1"/>
          </p:nvPr>
        </p:nvSpPr>
        <p:spPr>
          <a:xfrm>
            <a:off x="144112" y="913618"/>
            <a:ext cx="4572854" cy="3658382"/>
          </a:xfrm>
        </p:spPr>
        <p:txBody>
          <a:bodyPr/>
          <a:lstStyle/>
          <a:p>
            <a:r>
              <a:rPr lang="es-ES" sz="1400" dirty="0" smtClean="0"/>
              <a:t>Los títulos de institutos de enseñanza superior o universitarios pueden demostrar que una persona cuenta con una comprensión completa en un campo de estudio. </a:t>
            </a:r>
          </a:p>
          <a:p>
            <a:r>
              <a:rPr lang="es-ES" sz="1400" dirty="0" smtClean="0"/>
              <a:t>Una combinación de certificaciones de la industria y de títulos universitarios proporciona a los estudiantes los mejores antecedentes, experiencia, y capacitación para dedicarse a una carrera profesional con mayores posibilidades y un mejor salario.</a:t>
            </a:r>
          </a:p>
          <a:p>
            <a:r>
              <a:rPr lang="es-ES" sz="1400" dirty="0" smtClean="0"/>
              <a:t>Busque obtener un título en un instituto de enseñanza superior o en una universidad que corresponda al conjunto de habilidades necesarias para una carrera en </a:t>
            </a:r>
            <a:r>
              <a:rPr lang="es-ES" sz="1400" dirty="0" err="1" smtClean="0"/>
              <a:t>IoT</a:t>
            </a:r>
            <a:r>
              <a:rPr lang="es-ES" sz="1400" dirty="0" smtClean="0"/>
              <a:t>, busque algunas de las siguientes certificaciones:</a:t>
            </a:r>
          </a:p>
          <a:p>
            <a:endParaRPr lang="es-ES" sz="1400" dirty="0"/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" sz="1600" dirty="0"/>
              <a:t>Oportunidades profesionales y de </a:t>
            </a:r>
            <a:r>
              <a:rPr lang="es-ES" sz="1600" dirty="0" smtClean="0"/>
              <a:t>educación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s-ES" dirty="0" smtClean="0"/>
              <a:t>Recursos de aprendizaje adicionales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="" xmlns:o="urn:schemas-microsoft-com:office:office" xmlns:v="urn:schemas-microsoft-com:vml" xmlns:wp="http://schemas.openxmlformats.org/drawingml/2006/powerpointprocessingDrawing" xmlns:wne="http://schemas.microsoft.com/office/powerpoint/2006/powerpointml" xmlns:cdr="http://schemas.openxmlformats.org/drawingml/2006/chartDrawing" xmlns:dgm="http://schemas.openxmlformats.org/drawingml/2006/diagram" xmlns:c="http://schemas.openxmlformats.org/drawingml/2006/chart" xmlns:a14="http://schemas.microsoft.com/office/drawing/2010/main" xmlns:mc="http://schemas.openxmlformats.org/markup-compatibility/2006" xmlns:a16="http://schemas.microsoft.com/office/drawing/2014/main" id="{7D639840-0FE3-4C66-9A66-74371A4DC9E2}"/>
              </a:ext>
            </a:extLst>
          </p:cNvPr>
          <p:cNvSpPr/>
          <p:nvPr/>
        </p:nvSpPr>
        <p:spPr>
          <a:xfrm>
            <a:off x="5488407" y="1930194"/>
            <a:ext cx="3455497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400" dirty="0"/>
              <a:t>Inteligencia empresarial</a:t>
            </a:r>
          </a:p>
          <a:p>
            <a:r>
              <a:rPr lang="es-ES" sz="1400" dirty="0"/>
              <a:t>Sistemas informáticos</a:t>
            </a:r>
          </a:p>
          <a:p>
            <a:r>
              <a:rPr lang="es-ES" sz="1400" dirty="0"/>
              <a:t>Programación informática</a:t>
            </a:r>
          </a:p>
          <a:p>
            <a:r>
              <a:rPr lang="es-ES" sz="1400" dirty="0"/>
              <a:t>Ciencias de la informática</a:t>
            </a:r>
          </a:p>
          <a:p>
            <a:r>
              <a:rPr lang="es-ES" sz="1400" dirty="0"/>
              <a:t>Administración de base de datos</a:t>
            </a:r>
          </a:p>
          <a:p>
            <a:r>
              <a:rPr lang="es-ES" sz="1400" dirty="0"/>
              <a:t>Automatización electromecánica</a:t>
            </a:r>
          </a:p>
          <a:p>
            <a:r>
              <a:rPr lang="es-ES" sz="1400" dirty="0"/>
              <a:t>Ingeniería electrónica</a:t>
            </a:r>
          </a:p>
          <a:p>
            <a:r>
              <a:rPr lang="es-ES" sz="1400" dirty="0"/>
              <a:t>Tecnología de redes Linux</a:t>
            </a:r>
          </a:p>
          <a:p>
            <a:r>
              <a:rPr lang="es-ES" sz="1400" dirty="0"/>
              <a:t>Mecanización</a:t>
            </a:r>
          </a:p>
          <a:p>
            <a:r>
              <a:rPr lang="es-ES" sz="1400" dirty="0"/>
              <a:t>Administración de redes</a:t>
            </a:r>
          </a:p>
          <a:p>
            <a:r>
              <a:rPr lang="es-ES" sz="1400" dirty="0"/>
              <a:t>Análisis de sistemas</a:t>
            </a:r>
          </a:p>
          <a:p>
            <a:r>
              <a:rPr lang="es-ES" sz="1400" dirty="0"/>
              <a:t>Administrador de servidores web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="" xmlns:o="urn:schemas-microsoft-com:office:office" xmlns:v="urn:schemas-microsoft-com:vml" xmlns:wp="http://schemas.openxmlformats.org/drawingml/2006/powerpointprocessingDrawing" xmlns:wne="http://schemas.microsoft.com/office/powerpoint/2006/powerpointml" xmlns:cdr="http://schemas.openxmlformats.org/drawingml/2006/chartDrawing" xmlns:dgm="http://schemas.openxmlformats.org/drawingml/2006/diagram" xmlns:c="http://schemas.openxmlformats.org/drawingml/2006/chart" xmlns:a14="http://schemas.microsoft.com/office/drawing/2010/main" xmlns:mc="http://schemas.openxmlformats.org/markup-compatibility/2006" xmlns:a16="http://schemas.microsoft.com/office/drawing/2014/main" id="{E057BDE4-FA0D-44B0-ABA3-438206AA06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44390" y="166318"/>
            <a:ext cx="2479937" cy="1692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87829405"/>
      </p:ext>
    </p:extLst>
  </p:cSld>
  <p:clrMapOvr>
    <a:masterClrMapping/>
  </p:clrMapOvr>
  <p:transition spd="slow">
    <p:wip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s-ES" sz="1600" dirty="0"/>
              <a:t>Oportunidades profesionales y de </a:t>
            </a:r>
            <a:r>
              <a:rPr lang="es-ES" sz="1600" dirty="0" smtClean="0"/>
              <a:t>educación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s-ES" sz="2200" dirty="0" smtClean="0"/>
              <a:t>Práctica de laboratorio: oportunidades de aprendizaje y trabajo relacionado con </a:t>
            </a:r>
            <a:r>
              <a:rPr lang="es-ES" sz="2200" dirty="0" err="1" smtClean="0"/>
              <a:t>IoT</a:t>
            </a:r>
            <a:endParaRPr lang="es-ES" sz="2200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6128" y="798944"/>
            <a:ext cx="5658767" cy="3509868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xmlns="" val="1135466542"/>
      </p:ext>
    </p:extLst>
  </p:cSld>
  <p:clrMapOvr>
    <a:masterClrMapping/>
  </p:clrMapOvr>
  <p:transition spd="slow">
    <p:wip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16425" y="915409"/>
            <a:ext cx="7598042" cy="1802391"/>
          </a:xfrm>
        </p:spPr>
        <p:txBody>
          <a:bodyPr/>
          <a:lstStyle/>
          <a:p>
            <a:r>
              <a:rPr lang="es-ES" smtClean="0"/>
              <a:t>6.2 Resumen del capítulo</a:t>
            </a:r>
          </a:p>
        </p:txBody>
      </p:sp>
    </p:spTree>
    <p:extLst>
      <p:ext uri="{BB962C8B-B14F-4D97-AF65-F5344CB8AC3E}">
        <p14:creationId xmlns:p14="http://schemas.microsoft.com/office/powerpoint/2010/main" xmlns="" val="3886944279"/>
      </p:ext>
    </p:extLst>
  </p:cSld>
  <p:clrMapOvr>
    <a:masterClrMapping/>
  </p:clrMapOvr>
  <p:transition spd="slow">
    <p:wip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altLang="en-US" sz="1600" dirty="0"/>
              <a:t>Resumen del capítulo</a:t>
            </a:r>
            <a:r>
              <a:t/>
            </a:r>
            <a:br/>
            <a:r>
              <a:rPr lang="es-ES" smtClean="0"/>
              <a:t>Resumen</a:t>
            </a:r>
            <a:endParaRPr lang="es-ES" altLang="en-US" sz="18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4213" y="744280"/>
            <a:ext cx="8895574" cy="4155319"/>
          </a:xfrm>
        </p:spPr>
        <p:txBody>
          <a:bodyPr/>
          <a:lstStyle/>
          <a:p>
            <a:r>
              <a:rPr lang="es-ES" sz="1400" dirty="0" smtClean="0"/>
              <a:t>Las ganancias técnicas, junto con los desarrollos recientes en automatización e inteligencia artificial, han creado un mundo sumamente digitalizado. </a:t>
            </a:r>
          </a:p>
          <a:p>
            <a:r>
              <a:rPr lang="es-ES" sz="1400" dirty="0" smtClean="0"/>
              <a:t>Actualmente, la digitalización afecta todos los aspectos de nuestra vida cotidiana y continúa proporcionando nuevas oportunidades para los profesionales.</a:t>
            </a:r>
          </a:p>
          <a:p>
            <a:r>
              <a:rPr lang="es-ES" sz="1400" spc="-20" dirty="0" smtClean="0"/>
              <a:t>Hoy en día nos enfrentamos a un conjunto de nuevas tecnologías de gran expansión que debemos dominar.</a:t>
            </a:r>
          </a:p>
          <a:p>
            <a:r>
              <a:rPr lang="es-ES" sz="1400" dirty="0" smtClean="0"/>
              <a:t>Los trabajos tradicionales son reemplazados por trabajos que están diseñados para aceptar este nuevo mundo y todo lo que ofrece.</a:t>
            </a:r>
          </a:p>
          <a:p>
            <a:r>
              <a:rPr lang="es-ES" sz="1400" dirty="0" smtClean="0"/>
              <a:t>Existen categorías generales que resumen las oportunidades laborales que existen en el mundo digitalizado en desarrollo:</a:t>
            </a:r>
          </a:p>
          <a:p>
            <a:pPr lvl="1"/>
            <a:r>
              <a:rPr lang="es-ES" b="1" dirty="0"/>
              <a:t>Habilitadores</a:t>
            </a:r>
            <a:r>
              <a:rPr lang="es-ES" dirty="0"/>
              <a:t>: estos trabajos desarrollan e implementan la tecnología subyacente.</a:t>
            </a:r>
          </a:p>
          <a:p>
            <a:pPr lvl="1"/>
            <a:r>
              <a:rPr lang="es-ES" b="1" dirty="0"/>
              <a:t>Participativos</a:t>
            </a:r>
            <a:r>
              <a:rPr lang="es-ES" dirty="0"/>
              <a:t>: estos trabajos diseñan, crean, integran y brindan servicios de IoT a los clientes.</a:t>
            </a:r>
          </a:p>
          <a:p>
            <a:pPr lvl="1"/>
            <a:r>
              <a:rPr lang="es-ES" b="1" dirty="0"/>
              <a:t>Mejoradores</a:t>
            </a:r>
            <a:r>
              <a:rPr lang="es-ES" dirty="0"/>
              <a:t>: estos trabajos crean sus propios servicios de valor agregado, además de los servicios proporcionados por los trabajos participativos, que son exclusivos para Internet de las cosas</a:t>
            </a:r>
            <a:r>
              <a:rPr lang="es-ES" sz="1200" dirty="0" smtClean="0"/>
              <a:t>.</a:t>
            </a:r>
          </a:p>
          <a:p>
            <a:endParaRPr lang="es-ES" sz="1400" dirty="0"/>
          </a:p>
          <a:p>
            <a:endParaRPr lang="es-ES" sz="1400" dirty="0"/>
          </a:p>
          <a:p>
            <a:endParaRPr lang="es-ES" sz="1400" dirty="0"/>
          </a:p>
        </p:txBody>
      </p:sp>
    </p:spTree>
    <p:extLst>
      <p:ext uri="{BB962C8B-B14F-4D97-AF65-F5344CB8AC3E}">
        <p14:creationId xmlns:p14="http://schemas.microsoft.com/office/powerpoint/2010/main" xmlns="" val="1244122906"/>
      </p:ext>
    </p:extLst>
  </p:cSld>
  <p:clrMapOvr>
    <a:masterClrMapping/>
  </p:clrMapOvr>
  <p:transition spd="slow">
    <p:wip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altLang="en-US" sz="1600" dirty="0"/>
              <a:t>Resumen del capítulo</a:t>
            </a:r>
            <a:r>
              <a:t/>
            </a:r>
            <a:br/>
            <a:r>
              <a:rPr lang="es-ES" smtClean="0"/>
              <a:t>Resumen (continuación)</a:t>
            </a:r>
            <a:endParaRPr lang="es-ES" altLang="en-US" sz="18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4213" y="744280"/>
            <a:ext cx="8895574" cy="4155319"/>
          </a:xfrm>
        </p:spPr>
        <p:txBody>
          <a:bodyPr/>
          <a:lstStyle/>
          <a:p>
            <a:r>
              <a:rPr lang="es-ES" sz="1400" dirty="0" smtClean="0"/>
              <a:t>Se necesita una fuerza laboral emprendedora que se especialice en Ciencias de la Información, e Ingeniería de Software o Informática.</a:t>
            </a:r>
          </a:p>
          <a:p>
            <a:r>
              <a:rPr lang="es-ES" sz="1400" dirty="0" smtClean="0"/>
              <a:t>Las personas deben colaborar y aprender unas de otras para comprender los objetos, las redes y las metodologías que aprovechan el potencial ilimitado de </a:t>
            </a:r>
            <a:r>
              <a:rPr lang="es-ES" sz="1400" dirty="0" err="1" smtClean="0"/>
              <a:t>IoT</a:t>
            </a:r>
            <a:r>
              <a:rPr lang="es-ES" sz="1400" dirty="0" smtClean="0"/>
              <a:t>.</a:t>
            </a:r>
          </a:p>
          <a:p>
            <a:r>
              <a:rPr lang="es-ES" sz="1400" spc="-20" dirty="0" smtClean="0"/>
              <a:t>El mercado laboral seguirá ofreciendo más oportunidades a medida que las nuevas tecnologías evolucionan. </a:t>
            </a:r>
          </a:p>
          <a:p>
            <a:r>
              <a:rPr lang="es-ES" sz="1400" dirty="0" smtClean="0"/>
              <a:t>Los conjuntos de habilidades requeridos para estos trabajos evolucionarán al mismo tiempo, lo que crea la necesidad de aprendizaje permanente.</a:t>
            </a:r>
          </a:p>
          <a:p>
            <a:r>
              <a:rPr lang="es-ES" sz="1400" dirty="0" smtClean="0"/>
              <a:t>Cisco </a:t>
            </a:r>
            <a:r>
              <a:rPr lang="es-ES" sz="1400" dirty="0" err="1" smtClean="0"/>
              <a:t>Networking</a:t>
            </a:r>
            <a:r>
              <a:rPr lang="es-ES" sz="1400" dirty="0" smtClean="0"/>
              <a:t> </a:t>
            </a:r>
            <a:r>
              <a:rPr lang="es-ES" sz="1400" dirty="0" err="1" smtClean="0"/>
              <a:t>Academy</a:t>
            </a:r>
            <a:r>
              <a:rPr lang="es-ES" sz="1400" dirty="0" smtClean="0"/>
              <a:t>:</a:t>
            </a:r>
          </a:p>
          <a:p>
            <a:pPr marL="314326" lvl="3">
              <a:spcBef>
                <a:spcPts val="600"/>
              </a:spcBef>
              <a:spcAft>
                <a:spcPts val="600"/>
              </a:spcAft>
              <a:buSzPct val="90000"/>
              <a:buFont typeface="Wingdings" panose="05000000000000000000" pitchFamily="2" charset="2"/>
              <a:buChar char="§"/>
            </a:pPr>
            <a:r>
              <a:rPr lang="es-ES" dirty="0" smtClean="0"/>
              <a:t>ayuda a las personas a prepararse para las certificaciones reconocidas por la industria, y para las carreras básicas de tecnología de la información y las comunicaciones (ICT, </a:t>
            </a:r>
            <a:r>
              <a:rPr lang="es-ES" dirty="0" err="1" smtClean="0"/>
              <a:t>information</a:t>
            </a:r>
            <a:r>
              <a:rPr lang="es-ES" dirty="0" smtClean="0"/>
              <a:t> and </a:t>
            </a:r>
            <a:r>
              <a:rPr lang="es-ES" dirty="0" err="1" smtClean="0"/>
              <a:t>communication</a:t>
            </a:r>
            <a:r>
              <a:rPr lang="es-ES" dirty="0" smtClean="0"/>
              <a:t> </a:t>
            </a:r>
            <a:r>
              <a:rPr lang="es-ES" dirty="0" err="1" smtClean="0"/>
              <a:t>technology</a:t>
            </a:r>
            <a:r>
              <a:rPr lang="es-ES" dirty="0" smtClean="0"/>
              <a:t>) en prácticamente todo tipo de industria.</a:t>
            </a:r>
          </a:p>
          <a:p>
            <a:pPr marL="314326" lvl="3">
              <a:spcBef>
                <a:spcPts val="600"/>
              </a:spcBef>
              <a:spcAft>
                <a:spcPts val="600"/>
              </a:spcAft>
              <a:buSzPct val="90000"/>
              <a:buFont typeface="Wingdings" panose="05000000000000000000" pitchFamily="2" charset="2"/>
              <a:buChar char="§"/>
            </a:pPr>
            <a:r>
              <a:rPr lang="es-ES" dirty="0" smtClean="0"/>
              <a:t>Capacitó a más de cinco millones de alumnos hasta el momento.</a:t>
            </a:r>
          </a:p>
          <a:p>
            <a:pPr marL="215900" lvl="1">
              <a:spcBef>
                <a:spcPts val="600"/>
              </a:spcBef>
              <a:spcAft>
                <a:spcPts val="600"/>
              </a:spcAft>
              <a:buSzPct val="90000"/>
              <a:buFont typeface="Wingdings" panose="05000000000000000000" pitchFamily="2" charset="2"/>
              <a:buChar char="§"/>
            </a:pPr>
            <a:r>
              <a:rPr lang="es-ES" dirty="0" smtClean="0"/>
              <a:t>Para obtener más información sobre nuestras ofertas más recientes, visite el sitio web de </a:t>
            </a:r>
            <a:r>
              <a:rPr lang="es-ES" dirty="0" err="1" smtClean="0"/>
              <a:t>Networking</a:t>
            </a:r>
            <a:r>
              <a:rPr lang="es-ES" dirty="0" smtClean="0"/>
              <a:t> </a:t>
            </a:r>
            <a:r>
              <a:rPr lang="es-ES" dirty="0" err="1" smtClean="0"/>
              <a:t>Academy</a:t>
            </a:r>
            <a:r>
              <a:rPr lang="es-ES" dirty="0" smtClean="0"/>
              <a:t> en </a:t>
            </a:r>
            <a:r>
              <a:rPr lang="es-ES" dirty="0">
                <a:hlinkClick r:id="rId3"/>
              </a:rPr>
              <a:t>www.netacad.com</a:t>
            </a:r>
            <a:r>
              <a:rPr lang="es-ES" dirty="0" smtClean="0"/>
              <a:t>.</a:t>
            </a:r>
          </a:p>
          <a:p>
            <a:pPr marL="242888" lvl="2">
              <a:spcBef>
                <a:spcPts val="600"/>
              </a:spcBef>
              <a:spcAft>
                <a:spcPts val="600"/>
              </a:spcAft>
              <a:buSzPct val="90000"/>
              <a:buFont typeface="Wingdings" panose="05000000000000000000" pitchFamily="2" charset="2"/>
              <a:buChar char="§"/>
            </a:pPr>
            <a:endParaRPr lang="es-ES" sz="1100" dirty="0"/>
          </a:p>
          <a:p>
            <a:endParaRPr lang="es-ES" sz="1400" dirty="0"/>
          </a:p>
          <a:p>
            <a:endParaRPr lang="es-ES" sz="1400" dirty="0"/>
          </a:p>
          <a:p>
            <a:endParaRPr lang="es-ES" sz="1400" dirty="0"/>
          </a:p>
          <a:p>
            <a:endParaRPr lang="es-ES" sz="1400" dirty="0"/>
          </a:p>
          <a:p>
            <a:endParaRPr lang="es-ES" sz="1400" dirty="0"/>
          </a:p>
        </p:txBody>
      </p:sp>
    </p:spTree>
    <p:extLst>
      <p:ext uri="{BB962C8B-B14F-4D97-AF65-F5344CB8AC3E}">
        <p14:creationId xmlns:p14="http://schemas.microsoft.com/office/powerpoint/2010/main" xmlns="" val="4049299013"/>
      </p:ext>
    </p:extLst>
  </p:cSld>
  <p:clrMapOvr>
    <a:masterClrMapping/>
  </p:clrMapOvr>
  <p:transition spd="slow">
    <p:wip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altLang="en-US" sz="1600" dirty="0"/>
              <a:t>Resumen del capítulo</a:t>
            </a:r>
            <a:r>
              <a:t/>
            </a:r>
            <a:br/>
            <a:r>
              <a:rPr lang="es-ES" smtClean="0"/>
              <a:t>Resumen (continuación)</a:t>
            </a:r>
            <a:endParaRPr lang="es-ES" altLang="en-US" sz="18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4213" y="744280"/>
            <a:ext cx="8895574" cy="4155319"/>
          </a:xfrm>
        </p:spPr>
        <p:txBody>
          <a:bodyPr/>
          <a:lstStyle/>
          <a:p>
            <a:r>
              <a:rPr lang="es-ES" sz="1400" dirty="0" smtClean="0"/>
              <a:t>Una comunidad de interés es un grupo de personas que comparten un interés o una pasión sobre un tema específico.</a:t>
            </a:r>
          </a:p>
          <a:p>
            <a:r>
              <a:rPr lang="es-ES" sz="1400" dirty="0" smtClean="0"/>
              <a:t>Cisco </a:t>
            </a:r>
            <a:r>
              <a:rPr lang="es-ES" sz="1400" dirty="0" err="1" smtClean="0"/>
              <a:t>Learning</a:t>
            </a:r>
            <a:r>
              <a:rPr lang="es-ES" sz="1400" dirty="0" smtClean="0"/>
              <a:t> Network está diseñado para las personas que deseen desarrollar sus habilidades en diversas tecnologías de Cisco y busquen la certificación de Cisco. </a:t>
            </a:r>
            <a:r>
              <a:rPr lang="es-ES" sz="1400" dirty="0">
                <a:hlinkClick r:id="rId3"/>
              </a:rPr>
              <a:t>learningnetwork.cisco.com</a:t>
            </a:r>
            <a:endParaRPr lang="es-ES" sz="1400" dirty="0"/>
          </a:p>
          <a:p>
            <a:r>
              <a:rPr lang="es-ES" sz="1400" dirty="0" err="1" smtClean="0"/>
              <a:t>DevNet</a:t>
            </a:r>
            <a:r>
              <a:rPr lang="es-ES" sz="1400" dirty="0" smtClean="0"/>
              <a:t> es un programa de desarrollador de Cisco que consta de un sitio web, una comunidad interactiva de desarrolladores, herramientas de desarrollador coordinadas, foros de discusión integrados y </a:t>
            </a:r>
            <a:r>
              <a:rPr lang="es-ES" sz="1400" dirty="0" err="1" smtClean="0"/>
              <a:t>sandbox</a:t>
            </a:r>
            <a:r>
              <a:rPr lang="es-ES" sz="1400" dirty="0" smtClean="0"/>
              <a:t>. </a:t>
            </a:r>
            <a:r>
              <a:rPr lang="es-ES" sz="1400" dirty="0">
                <a:hlinkClick r:id="rId4"/>
              </a:rPr>
              <a:t>developer.cisco.com</a:t>
            </a:r>
            <a:endParaRPr lang="es-ES" sz="1400" dirty="0"/>
          </a:p>
          <a:p>
            <a:r>
              <a:rPr lang="es-ES" sz="1400" dirty="0" smtClean="0"/>
              <a:t>Las certificaciones se obtienen al aprobar un examen supervisado por una autoridad de certificación.</a:t>
            </a:r>
          </a:p>
          <a:p>
            <a:r>
              <a:rPr lang="es-ES" sz="1400" dirty="0" smtClean="0"/>
              <a:t>Existen dos tipos básicos de certificación disponibles: específicas del proveedor y neutras respecto del proveedor.</a:t>
            </a:r>
          </a:p>
          <a:p>
            <a:r>
              <a:rPr lang="es-ES" sz="1400" dirty="0" smtClean="0"/>
              <a:t>Para explorar todas las diferentes certificaciones profesionales de Cisco, visite el siguiente sitio web: </a:t>
            </a:r>
            <a:r>
              <a:rPr lang="es-ES" sz="1400" dirty="0" smtClean="0">
                <a:hlinkClick r:id="rId5"/>
              </a:rPr>
              <a:t>https</a:t>
            </a:r>
            <a:r>
              <a:rPr lang="es-ES" sz="1400" dirty="0">
                <a:hlinkClick r:id="rId5"/>
              </a:rPr>
              <a:t>://learningnetwork.cisco.com</a:t>
            </a:r>
            <a:r>
              <a:rPr lang="es-ES" sz="1400" dirty="0" smtClean="0"/>
              <a:t>.</a:t>
            </a:r>
          </a:p>
          <a:p>
            <a:r>
              <a:rPr lang="es-ES" sz="1400" dirty="0" smtClean="0"/>
              <a:t>Los títulos de institutos de enseñanza superior o universitarios pueden demostrar que una persona cuenta con una comprensión completa en un campo de estudio. </a:t>
            </a:r>
            <a:endParaRPr lang="es-ES" sz="1400" dirty="0"/>
          </a:p>
          <a:p>
            <a:endParaRPr lang="es-ES" sz="1400" dirty="0"/>
          </a:p>
          <a:p>
            <a:endParaRPr lang="es-ES" sz="1400" dirty="0"/>
          </a:p>
          <a:p>
            <a:endParaRPr lang="es-ES" sz="1400" dirty="0"/>
          </a:p>
          <a:p>
            <a:endParaRPr lang="es-ES" sz="1400" dirty="0"/>
          </a:p>
          <a:p>
            <a:endParaRPr lang="es-ES" sz="1400" dirty="0"/>
          </a:p>
        </p:txBody>
      </p:sp>
    </p:spTree>
    <p:extLst>
      <p:ext uri="{BB962C8B-B14F-4D97-AF65-F5344CB8AC3E}">
        <p14:creationId xmlns:p14="http://schemas.microsoft.com/office/powerpoint/2010/main" xmlns="" val="3820398280"/>
      </p:ext>
    </p:extLst>
  </p:cSld>
  <p:clrMapOvr>
    <a:masterClrMapping/>
  </p:clrMapOvr>
  <p:transition spd="slow">
    <p:wip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190828277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16425" y="915409"/>
            <a:ext cx="7598042" cy="1802391"/>
          </a:xfrm>
        </p:spPr>
        <p:txBody>
          <a:bodyPr/>
          <a:lstStyle/>
          <a:p>
            <a:r>
              <a:rPr lang="es-ES" smtClean="0"/>
              <a:t>Capítulo 6: oportunidades de negocios y educación</a:t>
            </a:r>
          </a:p>
        </p:txBody>
      </p:sp>
      <p:sp>
        <p:nvSpPr>
          <p:cNvPr id="3" name="Rectangle 2"/>
          <p:cNvSpPr/>
          <p:nvPr/>
        </p:nvSpPr>
        <p:spPr>
          <a:xfrm>
            <a:off x="628650" y="34360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ES" b="1" dirty="0"/>
              <a:t>Introducción a Internet de las cosas v. 2.0: guía de planificación</a:t>
            </a:r>
          </a:p>
        </p:txBody>
      </p:sp>
    </p:spTree>
    <p:extLst>
      <p:ext uri="{BB962C8B-B14F-4D97-AF65-F5344CB8AC3E}">
        <p14:creationId xmlns:p14="http://schemas.microsoft.com/office/powerpoint/2010/main" xmlns="" val="914249568"/>
      </p:ext>
    </p:extLst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4"/>
          <p:cNvSpPr>
            <a:spLocks noGrp="1" noChangeArrowheads="1"/>
          </p:cNvSpPr>
          <p:nvPr>
            <p:ph idx="1"/>
          </p:nvPr>
        </p:nvSpPr>
        <p:spPr>
          <a:xfrm>
            <a:off x="145357" y="798944"/>
            <a:ext cx="8853286" cy="4155319"/>
          </a:xfrm>
        </p:spPr>
        <p:txBody>
          <a:bodyPr/>
          <a:lstStyle/>
          <a:p>
            <a:pPr marL="0" indent="0">
              <a:spcBef>
                <a:spcPct val="30000"/>
              </a:spcBef>
              <a:buNone/>
            </a:pPr>
            <a:r>
              <a:rPr lang="en-US" dirty="0"/>
              <a:t>What activities are associated with this chapter?</a:t>
            </a:r>
            <a:endParaRPr lang="en-US" dirty="0">
              <a:solidFill>
                <a:srgbClr val="00B0F0"/>
              </a:solidFill>
            </a:endParaRPr>
          </a:p>
          <a:p>
            <a:pPr marL="0" indent="0">
              <a:spcBef>
                <a:spcPct val="30000"/>
              </a:spcBef>
              <a:buNone/>
            </a:pPr>
            <a:endParaRPr lang="en-US" dirty="0"/>
          </a:p>
          <a:p>
            <a:pPr marL="89297" indent="0">
              <a:spcBef>
                <a:spcPct val="30000"/>
              </a:spcBef>
              <a:buNone/>
            </a:pPr>
            <a:endParaRPr lang="en-US" dirty="0"/>
          </a:p>
          <a:p>
            <a:pPr marL="89297" indent="0">
              <a:spcBef>
                <a:spcPct val="30000"/>
              </a:spcBef>
              <a:buNone/>
            </a:pPr>
            <a:endParaRPr lang="en-US" dirty="0"/>
          </a:p>
        </p:txBody>
      </p:sp>
      <p:sp>
        <p:nvSpPr>
          <p:cNvPr id="6146" name="Rectangle 3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/>
              <a:t>Chapter 6: Activities</a:t>
            </a:r>
          </a:p>
        </p:txBody>
      </p:sp>
      <p:graphicFrame>
        <p:nvGraphicFramePr>
          <p:cNvPr id="7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0670666"/>
              </p:ext>
            </p:extLst>
          </p:nvPr>
        </p:nvGraphicFramePr>
        <p:xfrm>
          <a:off x="457291" y="1122080"/>
          <a:ext cx="8248043" cy="8877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1843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168035">
                  <a:extLst>
                    <a:ext uri="{9D8B030D-6E8A-4147-A177-3AD203B41FA5}">
                      <a16:colId xmlns="" xmlns:a16="http://schemas.microsoft.com/office/drawing/2014/main" val="3156509146"/>
                    </a:ext>
                  </a:extLst>
                </a:gridCol>
                <a:gridCol w="476157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01496">
                <a:tc>
                  <a:txBody>
                    <a:bodyPr/>
                    <a:lstStyle/>
                    <a:p>
                      <a:pPr marL="0" marR="0" lvl="0" indent="0" algn="ctr" defTabSz="6857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Page #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l" defTabSz="6857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Activity Type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Activity Name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86257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6.1.2.6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Lab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IoT Related Job and Learning Opportunities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145273728"/>
      </p:ext>
    </p:extLst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4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spcBef>
                <a:spcPct val="30000"/>
              </a:spcBef>
            </a:pPr>
            <a:r>
              <a:rPr lang="en-US" dirty="0"/>
              <a:t>Students should complete Chapter 6, “Assessment” after completing Chapter 6.</a:t>
            </a:r>
          </a:p>
          <a:p>
            <a:pPr eaLnBrk="1" hangingPunct="1">
              <a:spcBef>
                <a:spcPct val="30000"/>
              </a:spcBef>
            </a:pPr>
            <a:r>
              <a:rPr lang="en-US" dirty="0"/>
              <a:t>Quizzes, labs, topic assessments and other activities can be used to informally assess student progress.</a:t>
            </a:r>
          </a:p>
        </p:txBody>
      </p:sp>
      <p:sp>
        <p:nvSpPr>
          <p:cNvPr id="7170" name="Rectangle 3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/>
              <a:t>Chapter 6: Assessment</a:t>
            </a:r>
          </a:p>
        </p:txBody>
      </p:sp>
    </p:spTree>
    <p:extLst>
      <p:ext uri="{BB962C8B-B14F-4D97-AF65-F5344CB8AC3E}">
        <p14:creationId xmlns:p14="http://schemas.microsoft.com/office/powerpoint/2010/main" xmlns="" val="1296080354"/>
      </p:ext>
    </p:extLst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4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85000"/>
              </a:lnSpc>
              <a:spcBef>
                <a:spcPct val="30000"/>
              </a:spcBef>
              <a:buNone/>
            </a:pPr>
            <a:r>
              <a:rPr lang="en-US" sz="1800" dirty="0"/>
              <a:t>Prior to teaching Chapter 6, the instructor should:</a:t>
            </a:r>
          </a:p>
          <a:p>
            <a:pPr lvl="1">
              <a:lnSpc>
                <a:spcPct val="85000"/>
              </a:lnSpc>
              <a:spcBef>
                <a:spcPct val="30000"/>
              </a:spcBef>
            </a:pPr>
            <a:r>
              <a:rPr lang="en-US" sz="1600" dirty="0"/>
              <a:t>Complete Chapter 6, Quiz</a:t>
            </a:r>
          </a:p>
          <a:p>
            <a:pPr lvl="1">
              <a:lnSpc>
                <a:spcPct val="85000"/>
              </a:lnSpc>
              <a:spcBef>
                <a:spcPct val="30000"/>
              </a:spcBef>
            </a:pPr>
            <a:r>
              <a:rPr lang="en-US" sz="1600" dirty="0"/>
              <a:t>Preview the labs, videos and activities.</a:t>
            </a:r>
          </a:p>
          <a:p>
            <a:pPr marL="142875" lvl="1" indent="0">
              <a:lnSpc>
                <a:spcPct val="85000"/>
              </a:lnSpc>
              <a:spcBef>
                <a:spcPct val="30000"/>
              </a:spcBef>
              <a:buNone/>
            </a:pPr>
            <a:endParaRPr lang="en-US" dirty="0"/>
          </a:p>
          <a:p>
            <a:pPr eaLnBrk="1" hangingPunct="1">
              <a:lnSpc>
                <a:spcPct val="85000"/>
              </a:lnSpc>
              <a:spcBef>
                <a:spcPct val="30000"/>
              </a:spcBef>
            </a:pPr>
            <a:endParaRPr lang="en-US" dirty="0"/>
          </a:p>
          <a:p>
            <a:pPr marL="0" indent="0" eaLnBrk="1" hangingPunct="1">
              <a:lnSpc>
                <a:spcPct val="85000"/>
              </a:lnSpc>
              <a:spcBef>
                <a:spcPct val="30000"/>
              </a:spcBef>
              <a:buNone/>
            </a:pPr>
            <a:endParaRPr lang="en-US" b="1" dirty="0">
              <a:solidFill>
                <a:srgbClr val="FF0000"/>
              </a:solidFill>
            </a:endParaRPr>
          </a:p>
          <a:p>
            <a:pPr eaLnBrk="1" hangingPunct="1">
              <a:lnSpc>
                <a:spcPct val="85000"/>
              </a:lnSpc>
              <a:spcBef>
                <a:spcPct val="30000"/>
              </a:spcBef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Chapter 6: Best Practices</a:t>
            </a:r>
          </a:p>
        </p:txBody>
      </p:sp>
    </p:spTree>
    <p:extLst>
      <p:ext uri="{BB962C8B-B14F-4D97-AF65-F5344CB8AC3E}">
        <p14:creationId xmlns:p14="http://schemas.microsoft.com/office/powerpoint/2010/main" xmlns="" val="2379341361"/>
      </p:ext>
    </p:extLst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34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5000"/>
              </a:lnSpc>
              <a:spcBef>
                <a:spcPct val="30000"/>
              </a:spcBef>
              <a:defRPr/>
            </a:pPr>
            <a:r>
              <a:rPr lang="en-US" sz="1600" dirty="0"/>
              <a:t>For additional help with teaching strategies, including lesson plans, analogies for difficult concepts, and discussion topics, visit the </a:t>
            </a:r>
            <a:r>
              <a:rPr lang="en-US" sz="1600" dirty="0">
                <a:hlinkClick r:id="rId3"/>
              </a:rPr>
              <a:t>Community </a:t>
            </a:r>
            <a:r>
              <a:rPr lang="en-US" sz="1600" dirty="0" smtClean="0">
                <a:hlinkClick r:id="rId3"/>
              </a:rPr>
              <a:t>Forums</a:t>
            </a:r>
            <a:r>
              <a:rPr lang="en-US" sz="1600" dirty="0" smtClean="0"/>
              <a:t>.</a:t>
            </a:r>
            <a:endParaRPr lang="en-US" sz="1600" dirty="0"/>
          </a:p>
          <a:p>
            <a:pPr>
              <a:lnSpc>
                <a:spcPct val="85000"/>
              </a:lnSpc>
              <a:spcBef>
                <a:spcPct val="30000"/>
              </a:spcBef>
              <a:defRPr/>
            </a:pPr>
            <a:r>
              <a:rPr lang="en-US" sz="1600" dirty="0"/>
              <a:t>If you have lesson plans or resources that you would like to share, upload them to the Community Forums in order to help other instructors.</a:t>
            </a:r>
          </a:p>
          <a:p>
            <a:pPr>
              <a:lnSpc>
                <a:spcPct val="85000"/>
              </a:lnSpc>
              <a:spcBef>
                <a:spcPct val="30000"/>
              </a:spcBef>
              <a:defRPr/>
            </a:pPr>
            <a:r>
              <a:rPr lang="en-US" sz="1600" dirty="0"/>
              <a:t>Students can enroll in Introduction to Packet Tracer (self-paced)</a:t>
            </a:r>
          </a:p>
          <a:p>
            <a:pPr>
              <a:lnSpc>
                <a:spcPct val="85000"/>
              </a:lnSpc>
              <a:spcBef>
                <a:spcPct val="30000"/>
              </a:spcBef>
              <a:defRPr/>
            </a:pPr>
            <a:endParaRPr lang="en-US" sz="1600" dirty="0"/>
          </a:p>
        </p:txBody>
      </p:sp>
      <p:sp>
        <p:nvSpPr>
          <p:cNvPr id="13314" name="Rectangle 3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/>
              <a:t>Chapter 6: Additional Help</a:t>
            </a:r>
          </a:p>
        </p:txBody>
      </p:sp>
    </p:spTree>
    <p:extLst>
      <p:ext uri="{BB962C8B-B14F-4D97-AF65-F5344CB8AC3E}">
        <p14:creationId xmlns:p14="http://schemas.microsoft.com/office/powerpoint/2010/main" xmlns="" val="1849301981"/>
      </p:ext>
    </p:extLst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783168022"/>
      </p:ext>
    </p:extLst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" smtClean="0"/>
              <a:t>Capítulo 6: oportunidades de negocios y educación</a:t>
            </a:r>
            <a:endParaRPr lang="es-ES" dirty="0"/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469496" y="3809526"/>
            <a:ext cx="2996515" cy="902174"/>
          </a:xfrm>
        </p:spPr>
        <p:txBody>
          <a:bodyPr/>
          <a:lstStyle/>
          <a:p>
            <a:endParaRPr lang="es-ES" dirty="0"/>
          </a:p>
          <a:p>
            <a:r>
              <a:rPr lang="es-ES" smtClean="0"/>
              <a:t>Introducción a Internet de las cosas v. 2.0</a:t>
            </a:r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xmlns="" val="1782938014"/>
      </p:ext>
    </p:extLst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Default Theme">
  <a:themeElements>
    <a:clrScheme name="Custom 6">
      <a:dk1>
        <a:srgbClr val="58585B"/>
      </a:dk1>
      <a:lt1>
        <a:srgbClr val="FFFFFF"/>
      </a:lt1>
      <a:dk2>
        <a:srgbClr val="58585B"/>
      </a:dk2>
      <a:lt2>
        <a:srgbClr val="81C569"/>
      </a:lt2>
      <a:accent1>
        <a:srgbClr val="004C69"/>
      </a:accent1>
      <a:accent2>
        <a:srgbClr val="9E0B0F"/>
      </a:accent2>
      <a:accent3>
        <a:srgbClr val="FFFFFF"/>
      </a:accent3>
      <a:accent4>
        <a:srgbClr val="367187"/>
      </a:accent4>
      <a:accent5>
        <a:srgbClr val="38C6F4"/>
      </a:accent5>
      <a:accent6>
        <a:srgbClr val="FBAB18"/>
      </a:accent6>
      <a:hlink>
        <a:srgbClr val="38C6F4"/>
      </a:hlink>
      <a:folHlink>
        <a:srgbClr val="81C569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36A4D7"/>
        </a:solidFill>
        <a:ln>
          <a:noFill/>
        </a:ln>
        <a:effectLst/>
      </a:spPr>
      <a:bodyPr rtlCol="0" anchor="ctr"/>
      <a:lstStyle>
        <a:defPPr algn="ctr">
          <a:defRPr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Default Theme" id="{A3178FD6-045E-43BB-9FF9-79BDC55288A1}" vid="{B3635A64-254C-4D4D-B1C2-6197525273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10496</TotalTime>
  <Words>2241</Words>
  <Application>Microsoft Office PowerPoint</Application>
  <PresentationFormat>全屏显示(16:9)</PresentationFormat>
  <Paragraphs>250</Paragraphs>
  <Slides>28</Slides>
  <Notes>28</Notes>
  <HiddenSlides>6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29" baseType="lpstr">
      <vt:lpstr>Default Theme</vt:lpstr>
      <vt:lpstr>Capítulo 6: oportunidades de negocios y educación</vt:lpstr>
      <vt:lpstr>Instructor Materials – Chapter 6 Planning Guide</vt:lpstr>
      <vt:lpstr>Capítulo 6: oportunidades de negocios y educación</vt:lpstr>
      <vt:lpstr>Chapter 6: Activities</vt:lpstr>
      <vt:lpstr>Chapter 6: Assessment</vt:lpstr>
      <vt:lpstr>Chapter 6: Best Practices</vt:lpstr>
      <vt:lpstr>Chapter 6: Additional Help</vt:lpstr>
      <vt:lpstr>幻灯片 8</vt:lpstr>
      <vt:lpstr>Capítulo 6: oportunidades de negocios y educación</vt:lpstr>
      <vt:lpstr>Capítulo 6: Secciones y objetivos</vt:lpstr>
      <vt:lpstr>6.1 ¿A dónde puedo ir desde aquí?</vt:lpstr>
      <vt:lpstr>Desafíos y oportunidades en el mundo digital Transformarse en un consumidor informado</vt:lpstr>
      <vt:lpstr>Desafíos y oportunidades en el mundo digital Desafíos en el mundo digitalizado</vt:lpstr>
      <vt:lpstr>Desafíos y oportunidades en el mundo digital El mercado laboral en evolución</vt:lpstr>
      <vt:lpstr>Desafíos y oportunidades en el mundo digital El mercado laboral en evolución (continuación)</vt:lpstr>
      <vt:lpstr>Desafíos y oportunidades en el mundo digital ¡Se necesitan emprendedores!</vt:lpstr>
      <vt:lpstr>Desafíos y oportunidades en el mundo digital Aprendizaje permanente</vt:lpstr>
      <vt:lpstr>Oportunidades profesionales y de educación Cisco Networking Academy</vt:lpstr>
      <vt:lpstr>Oportunidades profesionales y de educación Currículo de Networking Academy</vt:lpstr>
      <vt:lpstr>Oportunidades profesionales y de educación Comunidades de interés</vt:lpstr>
      <vt:lpstr>Oportunidades profesionales y de educación Certificaciones del sector</vt:lpstr>
      <vt:lpstr>Oportunidades profesionales y de educación Recursos de aprendizaje adicionales</vt:lpstr>
      <vt:lpstr>Oportunidades profesionales y de educación Práctica de laboratorio: oportunidades de aprendizaje y trabajo relacionado con IoT</vt:lpstr>
      <vt:lpstr>6.2 Resumen del capítulo</vt:lpstr>
      <vt:lpstr>Resumen del capítulo Resumen</vt:lpstr>
      <vt:lpstr>Resumen del capítulo Resumen (continuación)</vt:lpstr>
      <vt:lpstr>Resumen del capítulo Resumen (continuación)</vt:lpstr>
      <vt:lpstr>幻灯片 28</vt:lpstr>
    </vt:vector>
  </TitlesOfParts>
  <Company>Cisco Systems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bvachon@cisco.com</dc:creator>
  <cp:lastModifiedBy>l</cp:lastModifiedBy>
  <cp:revision>526</cp:revision>
  <dcterms:created xsi:type="dcterms:W3CDTF">2016-08-22T22:27:36Z</dcterms:created>
  <dcterms:modified xsi:type="dcterms:W3CDTF">2018-11-26T09:11:31Z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ffisync_ProviderInitializationData">
    <vt:lpwstr>https://cisco.jiveon.com</vt:lpwstr>
  </property>
  <property fmtid="{D5CDD505-2E9C-101B-9397-08002B2CF9AE}" pid="3" name="Offisync_UpdateToken">
    <vt:lpwstr>1</vt:lpwstr>
  </property>
  <property fmtid="{D5CDD505-2E9C-101B-9397-08002B2CF9AE}" pid="4" name="Offisync_ServerID">
    <vt:lpwstr>07841bbc-cd3c-4a76-827f-75a2226890f4</vt:lpwstr>
  </property>
  <property fmtid="{D5CDD505-2E9C-101B-9397-08002B2CF9AE}" pid="5" name="Offisync_UniqueId">
    <vt:lpwstr>1702406</vt:lpwstr>
  </property>
  <property fmtid="{D5CDD505-2E9C-101B-9397-08002B2CF9AE}" pid="6" name="Jive_VersionGuid">
    <vt:lpwstr>fd96a0b3-f68d-4727-8e4f-2128d37ed30a</vt:lpwstr>
  </property>
  <property fmtid="{D5CDD505-2E9C-101B-9397-08002B2CF9AE}" pid="7" name="Jive_LatestUserAccountName">
    <vt:lpwstr>alljohns</vt:lpwstr>
  </property>
</Properties>
</file>